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Merriweather" panose="00000500000000000000" pitchFamily="2"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2233B8-0AE5-4581-A2F8-46BCC2A596CA}">
  <a:tblStyle styleId="{512233B8-0AE5-4581-A2F8-46BCC2A596C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6b9d772805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6b9d77280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19ef5a0cd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19ef5a0c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6b9d772805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6b9d772805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c3df7d6f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c3df7d6f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6b9d772805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6b9d772805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6c3df7d6fc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6c3df7d6f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619c76c96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619c76c96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619c76c96e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619c76c96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19ef5a0c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619ef5a0c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619ef5a0c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619ef5a0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b9d77280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6b9d77280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619ef5a0c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619ef5a0c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19c76c96e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619c76c96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3df7d6fc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c3df7d6fc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6c3df7d6fc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6c3df7d6fc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6c3df7d6fc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6c3df7d6f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6b9d7728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6b9d7728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6b9d772805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6b9d772805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619c76c96e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619c76c96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c3df7d6fc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6c3df7d6f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c3df7d6fc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c3df7d6f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6c3df7d6f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6c3df7d6f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6c3df7d6fc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6c3df7d6fc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6c3df7d6fc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6c3df7d6f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c3df7d6fc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6c3df7d6f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6c3df7d6fc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6c3df7d6f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c3df7d6fc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c3df7d6f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6b9d772805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6b9d772805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6b9d772805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6b9d772805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b9d772805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6b9d77280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6c45f9328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6c45f9328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619ef5a0cd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619ef5a0c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6b9d77280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6b9d77280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6b9d772805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6b9d772805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6b9d772805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b9d77280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b9d772805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b9d77280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6b9d772805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6b9d77280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6c3df7d6fc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6c3df7d6fc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6c3df7d6fc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6c3df7d6f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cte.ed.gov/initiatives/stackable-credentials-tool-ki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cte.ed.gov/initiatives/stackable-credentials-tool-ki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nces.ed.gov/ipeds/cipcode/post3.aspx?y=56"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www.bls.gov/oes/current/naics3_611000.htm#:~:text=NAICS%20611000%20%2D%20Educational%20Services%20is,%3A%20Sector%2061%20%2D%20Educational%20Services.&amp;text=SOC%20Major%20Groups%20in%20NAICS,00%2D0000%20All%20Occupation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alabamaworks.com/acccp/" TargetMode="External"/><Relationship Id="rId7" Type="http://schemas.openxmlformats.org/officeDocument/2006/relationships/hyperlink" Target="https://texas2036.org/posts/credentials-of-value-101-stacking-the-credential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ww.in.gov/dwd/career-training-adult-ed/indianas-promoted-industry-certifications/" TargetMode="External"/><Relationship Id="rId5" Type="http://schemas.openxmlformats.org/officeDocument/2006/relationships/hyperlink" Target="https://www.hawaiip20.org/promisingcredentials/" TargetMode="External"/><Relationship Id="rId4" Type="http://schemas.openxmlformats.org/officeDocument/2006/relationships/hyperlink" Target="https://careersourceflorida.com/boardroom/florida-credentials-review-committe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document/d/1YP5LHnakYS713PG3pKoJtCphvGmN-GdcJf8PK6gK_5Q/edit?usp=sharin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linkedin.com/in/tina-moore-4a1314181?lipi=urn%3Ali%3Apage%3Ad_flagship3_profile_view_base_contact_details%3B4XN8%2BgGSTDycYfR%2BRY4A7Q%3D%3D" TargetMode="External"/><Relationship Id="rId4" Type="http://schemas.openxmlformats.org/officeDocument/2006/relationships/hyperlink" Target="mailto:tina.moore@adhe.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arkleg.state.ar.us/Acts/FTPDocument?path=%2FACTS%2F2023R%2FPublic%2F&amp;file=237.pdf&amp;ddBienniumSession=2023%2F2023R"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congress.gov/118/bills/hr6585/BILLS-118hr6585rh.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cte.ed.gov/legislation/perkins-v"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800"/>
              <a:t>Credentials of Value</a:t>
            </a:r>
            <a:endParaRPr sz="4800"/>
          </a:p>
        </p:txBody>
      </p:sp>
      <p:sp>
        <p:nvSpPr>
          <p:cNvPr id="65" name="Google Shape;65;p13"/>
          <p:cNvSpPr txBox="1">
            <a:spLocks noGrp="1"/>
          </p:cNvSpPr>
          <p:nvPr>
            <p:ph type="subTitle" idx="1"/>
          </p:nvPr>
        </p:nvSpPr>
        <p:spPr>
          <a:xfrm>
            <a:off x="311700" y="1663275"/>
            <a:ext cx="5192700" cy="161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rPr>
              <a:t>2024 Annual Trustees Conference</a:t>
            </a:r>
            <a:endParaRPr sz="2000" b="1">
              <a:solidFill>
                <a:srgbClr val="000000"/>
              </a:solidFill>
            </a:endParaRPr>
          </a:p>
          <a:p>
            <a:pPr marL="0" lvl="0" indent="0" algn="l" rtl="0">
              <a:spcBef>
                <a:spcPts val="0"/>
              </a:spcBef>
              <a:spcAft>
                <a:spcPts val="0"/>
              </a:spcAft>
              <a:buNone/>
            </a:pPr>
            <a:r>
              <a:rPr lang="en" sz="2000" b="1">
                <a:solidFill>
                  <a:srgbClr val="000000"/>
                </a:solidFill>
              </a:rPr>
              <a:t> </a:t>
            </a:r>
            <a:endParaRPr sz="2000" b="1">
              <a:solidFill>
                <a:srgbClr val="000000"/>
              </a:solidFill>
            </a:endParaRPr>
          </a:p>
          <a:p>
            <a:pPr marL="0" lvl="0" indent="0" algn="l" rtl="0">
              <a:spcBef>
                <a:spcPts val="0"/>
              </a:spcBef>
              <a:spcAft>
                <a:spcPts val="0"/>
              </a:spcAft>
              <a:buNone/>
            </a:pPr>
            <a:r>
              <a:rPr lang="en" sz="2000" b="1">
                <a:solidFill>
                  <a:srgbClr val="000000"/>
                </a:solidFill>
              </a:rPr>
              <a:t>3.26.24</a:t>
            </a:r>
            <a:endParaRPr sz="2000" b="1">
              <a:solidFill>
                <a:srgbClr val="000000"/>
              </a:solidFill>
            </a:endParaRPr>
          </a:p>
        </p:txBody>
      </p:sp>
      <p:sp>
        <p:nvSpPr>
          <p:cNvPr id="66" name="Google Shape;66;p13"/>
          <p:cNvSpPr txBox="1"/>
          <p:nvPr/>
        </p:nvSpPr>
        <p:spPr>
          <a:xfrm>
            <a:off x="4521900" y="3649300"/>
            <a:ext cx="4368600" cy="1108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a:solidFill>
                  <a:schemeClr val="lt1"/>
                </a:solidFill>
                <a:latin typeface="Roboto"/>
                <a:ea typeface="Roboto"/>
                <a:cs typeface="Roboto"/>
                <a:sym typeface="Roboto"/>
              </a:rPr>
              <a:t>Tina Moore, Ed.D.</a:t>
            </a:r>
            <a:endParaRPr sz="2000" b="1">
              <a:solidFill>
                <a:schemeClr val="lt1"/>
              </a:solidFill>
              <a:latin typeface="Roboto"/>
              <a:ea typeface="Roboto"/>
              <a:cs typeface="Roboto"/>
              <a:sym typeface="Roboto"/>
            </a:endParaRPr>
          </a:p>
          <a:p>
            <a:pPr marL="0" lvl="0" indent="0" algn="r" rtl="0">
              <a:spcBef>
                <a:spcPts val="0"/>
              </a:spcBef>
              <a:spcAft>
                <a:spcPts val="0"/>
              </a:spcAft>
              <a:buNone/>
            </a:pPr>
            <a:r>
              <a:rPr lang="en" sz="2000">
                <a:solidFill>
                  <a:schemeClr val="lt1"/>
                </a:solidFill>
                <a:latin typeface="Roboto"/>
                <a:ea typeface="Roboto"/>
                <a:cs typeface="Roboto"/>
                <a:sym typeface="Roboto"/>
              </a:rPr>
              <a:t>Director of Workforce Development</a:t>
            </a:r>
            <a:endParaRPr sz="2000">
              <a:solidFill>
                <a:schemeClr val="lt1"/>
              </a:solidFill>
              <a:latin typeface="Roboto"/>
              <a:ea typeface="Roboto"/>
              <a:cs typeface="Roboto"/>
              <a:sym typeface="Roboto"/>
            </a:endParaRPr>
          </a:p>
          <a:p>
            <a:pPr marL="0" lvl="0" indent="0" algn="r" rtl="0">
              <a:spcBef>
                <a:spcPts val="0"/>
              </a:spcBef>
              <a:spcAft>
                <a:spcPts val="0"/>
              </a:spcAft>
              <a:buNone/>
            </a:pPr>
            <a:r>
              <a:rPr lang="en" sz="2000">
                <a:solidFill>
                  <a:schemeClr val="lt1"/>
                </a:solidFill>
                <a:latin typeface="Roboto"/>
                <a:ea typeface="Roboto"/>
                <a:cs typeface="Roboto"/>
                <a:sym typeface="Roboto"/>
              </a:rPr>
              <a:t>AR Division of Higher Education</a:t>
            </a:r>
            <a:endParaRPr sz="20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13027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20"/>
              <a:t>Credentials of Value </a:t>
            </a:r>
            <a:endParaRPr sz="2620"/>
          </a:p>
          <a:p>
            <a:pPr marL="0" lvl="0" indent="0" algn="l" rtl="0">
              <a:spcBef>
                <a:spcPts val="0"/>
              </a:spcBef>
              <a:spcAft>
                <a:spcPts val="0"/>
              </a:spcAft>
              <a:buSzPts val="990"/>
              <a:buNone/>
            </a:pPr>
            <a:r>
              <a:rPr lang="en" sz="2620"/>
              <a:t>State Workgroup Goals</a:t>
            </a:r>
            <a:endParaRPr sz="2620"/>
          </a:p>
        </p:txBody>
      </p:sp>
      <p:sp>
        <p:nvSpPr>
          <p:cNvPr id="121" name="Google Shape;121;p22"/>
          <p:cNvSpPr txBox="1">
            <a:spLocks noGrp="1"/>
          </p:cNvSpPr>
          <p:nvPr>
            <p:ph type="body" idx="1"/>
          </p:nvPr>
        </p:nvSpPr>
        <p:spPr>
          <a:xfrm>
            <a:off x="311700" y="1367325"/>
            <a:ext cx="8667900" cy="3435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Define “credential”</a:t>
            </a:r>
            <a:endParaRPr sz="1800"/>
          </a:p>
          <a:p>
            <a:pPr marL="457200" lvl="0" indent="-342900" algn="l" rtl="0">
              <a:spcBef>
                <a:spcPts val="0"/>
              </a:spcBef>
              <a:spcAft>
                <a:spcPts val="0"/>
              </a:spcAft>
              <a:buSzPts val="1800"/>
              <a:buChar char="●"/>
            </a:pPr>
            <a:r>
              <a:rPr lang="en" sz="1800"/>
              <a:t>Establish operational definition for high-wage, high-skill, high-demand (H3) credentials/occupations that takes into account existing requirements for WIOA and Perkins</a:t>
            </a:r>
            <a:endParaRPr sz="1800"/>
          </a:p>
          <a:p>
            <a:pPr marL="457200" lvl="0" indent="-342900" algn="l" rtl="0">
              <a:spcBef>
                <a:spcPts val="0"/>
              </a:spcBef>
              <a:spcAft>
                <a:spcPts val="0"/>
              </a:spcAft>
              <a:buSzPts val="1800"/>
              <a:buChar char="●"/>
            </a:pPr>
            <a:r>
              <a:rPr lang="en" sz="1800"/>
              <a:t>Develop credential of value (CoV) criteria and metrics</a:t>
            </a:r>
            <a:endParaRPr sz="1800"/>
          </a:p>
          <a:p>
            <a:pPr marL="914400" lvl="1" indent="-342900" algn="l" rtl="0">
              <a:spcBef>
                <a:spcPts val="0"/>
              </a:spcBef>
              <a:spcAft>
                <a:spcPts val="0"/>
              </a:spcAft>
              <a:buSzPts val="1800"/>
              <a:buChar char="○"/>
            </a:pPr>
            <a:r>
              <a:rPr lang="en" sz="1800"/>
              <a:t>including but not limited to H3, allowing for credentials that may not fully meet set H3 thresholds but are part of sequence of credentials that do</a:t>
            </a:r>
            <a:endParaRPr sz="1800"/>
          </a:p>
          <a:p>
            <a:pPr marL="914400" lvl="1" indent="-342900" algn="l" rtl="0">
              <a:spcBef>
                <a:spcPts val="0"/>
              </a:spcBef>
              <a:spcAft>
                <a:spcPts val="0"/>
              </a:spcAft>
              <a:buSzPts val="1800"/>
              <a:buChar char="○"/>
            </a:pPr>
            <a:r>
              <a:rPr lang="en" sz="1800"/>
              <a:t>utilizing primary and secondary, traditional and real-time data sources</a:t>
            </a:r>
            <a:endParaRPr sz="1800"/>
          </a:p>
          <a:p>
            <a:pPr marL="457200" lvl="0" indent="-342900" algn="l" rtl="0">
              <a:spcBef>
                <a:spcPts val="0"/>
              </a:spcBef>
              <a:spcAft>
                <a:spcPts val="0"/>
              </a:spcAft>
              <a:buSzPts val="1800"/>
              <a:buChar char="●"/>
            </a:pPr>
            <a:r>
              <a:rPr lang="en" sz="1800"/>
              <a:t>Engage education and workforce stakeholders across sectors to develop criteria and review credentials</a:t>
            </a:r>
            <a:endParaRPr sz="1800"/>
          </a:p>
          <a:p>
            <a:pPr marL="457200" lvl="0" indent="-342900" algn="l" rtl="0">
              <a:spcBef>
                <a:spcPts val="0"/>
              </a:spcBef>
              <a:spcAft>
                <a:spcPts val="0"/>
              </a:spcAft>
              <a:buSzPts val="1800"/>
              <a:buChar char="●"/>
            </a:pPr>
            <a:r>
              <a:rPr lang="en" sz="1800"/>
              <a:t>Develop credential review process and timeline</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257900" y="147250"/>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20"/>
              <a:t>Education and workforce stakeholders across sectors </a:t>
            </a:r>
            <a:endParaRPr sz="2920"/>
          </a:p>
        </p:txBody>
      </p:sp>
      <p:sp>
        <p:nvSpPr>
          <p:cNvPr id="127" name="Google Shape;127;p23"/>
          <p:cNvSpPr txBox="1">
            <a:spLocks noGrp="1"/>
          </p:cNvSpPr>
          <p:nvPr>
            <p:ph type="body" idx="1"/>
          </p:nvPr>
        </p:nvSpPr>
        <p:spPr>
          <a:xfrm>
            <a:off x="568425" y="1340325"/>
            <a:ext cx="6827400" cy="3659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Government agencies </a:t>
            </a:r>
            <a:endParaRPr sz="2000"/>
          </a:p>
          <a:p>
            <a:pPr marL="457200" lvl="0" indent="-355600" algn="l" rtl="0">
              <a:spcBef>
                <a:spcPts val="0"/>
              </a:spcBef>
              <a:spcAft>
                <a:spcPts val="0"/>
              </a:spcAft>
              <a:buSzPts val="2000"/>
              <a:buChar char="●"/>
            </a:pPr>
            <a:r>
              <a:rPr lang="en" sz="2000"/>
              <a:t>State licensing boards </a:t>
            </a:r>
            <a:endParaRPr sz="2000"/>
          </a:p>
          <a:p>
            <a:pPr marL="457200" lvl="0" indent="-355600" algn="l" rtl="0">
              <a:spcBef>
                <a:spcPts val="0"/>
              </a:spcBef>
              <a:spcAft>
                <a:spcPts val="0"/>
              </a:spcAft>
              <a:buSzPts val="2000"/>
              <a:buChar char="●"/>
            </a:pPr>
            <a:r>
              <a:rPr lang="en" sz="2000"/>
              <a:t>Higher education </a:t>
            </a:r>
            <a:endParaRPr sz="2000"/>
          </a:p>
          <a:p>
            <a:pPr marL="457200" lvl="0" indent="-355600" algn="l" rtl="0">
              <a:spcBef>
                <a:spcPts val="0"/>
              </a:spcBef>
              <a:spcAft>
                <a:spcPts val="0"/>
              </a:spcAft>
              <a:buSzPts val="2000"/>
              <a:buChar char="●"/>
            </a:pPr>
            <a:r>
              <a:rPr lang="en" sz="2000"/>
              <a:t>Business and industry </a:t>
            </a:r>
            <a:endParaRPr sz="2000"/>
          </a:p>
          <a:p>
            <a:pPr marL="457200" lvl="0" indent="-355600" algn="l" rtl="0">
              <a:spcBef>
                <a:spcPts val="0"/>
              </a:spcBef>
              <a:spcAft>
                <a:spcPts val="0"/>
              </a:spcAft>
              <a:buSzPts val="2000"/>
              <a:buChar char="●"/>
            </a:pPr>
            <a:r>
              <a:rPr lang="en" sz="2000"/>
              <a:t>Workforce Development Boards</a:t>
            </a:r>
            <a:endParaRPr sz="2000"/>
          </a:p>
          <a:p>
            <a:pPr marL="457200" lvl="0" indent="-355600" algn="l" rtl="0">
              <a:spcBef>
                <a:spcPts val="0"/>
              </a:spcBef>
              <a:spcAft>
                <a:spcPts val="0"/>
              </a:spcAft>
              <a:buSzPts val="2000"/>
              <a:buChar char="●"/>
            </a:pPr>
            <a:r>
              <a:rPr lang="en" sz="2000"/>
              <a:t>Workforce councils </a:t>
            </a:r>
            <a:endParaRPr sz="2000"/>
          </a:p>
          <a:p>
            <a:pPr marL="457200" lvl="0" indent="-355600" algn="l" rtl="0">
              <a:spcBef>
                <a:spcPts val="0"/>
              </a:spcBef>
              <a:spcAft>
                <a:spcPts val="0"/>
              </a:spcAft>
              <a:buSzPts val="2000"/>
              <a:buChar char="●"/>
            </a:pPr>
            <a:r>
              <a:rPr lang="en" sz="2000"/>
              <a:t>State and local chambers</a:t>
            </a:r>
            <a:endParaRPr sz="2000"/>
          </a:p>
          <a:p>
            <a:pPr marL="457200" lvl="0" indent="-355600" algn="l" rtl="0">
              <a:spcBef>
                <a:spcPts val="0"/>
              </a:spcBef>
              <a:spcAft>
                <a:spcPts val="0"/>
              </a:spcAft>
              <a:buSzPts val="2000"/>
              <a:buChar char="●"/>
            </a:pPr>
            <a:r>
              <a:rPr lang="en" sz="2000"/>
              <a:t>Subject matter experts</a:t>
            </a:r>
            <a:endParaRPr sz="2000"/>
          </a:p>
          <a:p>
            <a:pPr marL="457200" lvl="0" indent="-355600" algn="l" rtl="0">
              <a:spcBef>
                <a:spcPts val="0"/>
              </a:spcBef>
              <a:spcAft>
                <a:spcPts val="0"/>
              </a:spcAft>
              <a:buSzPts val="2000"/>
              <a:buChar char="●"/>
            </a:pPr>
            <a:r>
              <a:rPr lang="en" sz="2000"/>
              <a:t>Private career education providers</a:t>
            </a:r>
            <a:endParaRPr sz="2000"/>
          </a:p>
          <a:p>
            <a:pPr marL="457200" lvl="0" indent="-355600" algn="l" rtl="0">
              <a:spcBef>
                <a:spcPts val="0"/>
              </a:spcBef>
              <a:spcAft>
                <a:spcPts val="0"/>
              </a:spcAft>
              <a:buSzPts val="2000"/>
              <a:buChar char="●"/>
            </a:pPr>
            <a:r>
              <a:rPr lang="en" sz="2000"/>
              <a:t>Relevant associations and nonprofits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aphicFrame>
        <p:nvGraphicFramePr>
          <p:cNvPr id="132" name="Google Shape;132;p24"/>
          <p:cNvGraphicFramePr/>
          <p:nvPr/>
        </p:nvGraphicFramePr>
        <p:xfrm>
          <a:off x="520888" y="1497900"/>
          <a:ext cx="8102225" cy="3167381"/>
        </p:xfrm>
        <a:graphic>
          <a:graphicData uri="http://schemas.openxmlformats.org/drawingml/2006/table">
            <a:tbl>
              <a:tblPr>
                <a:noFill/>
                <a:tableStyleId>{512233B8-0AE5-4581-A2F8-46BCC2A596CA}</a:tableStyleId>
              </a:tblPr>
              <a:tblGrid>
                <a:gridCol w="5259450">
                  <a:extLst>
                    <a:ext uri="{9D8B030D-6E8A-4147-A177-3AD203B41FA5}">
                      <a16:colId xmlns:a16="http://schemas.microsoft.com/office/drawing/2014/main" val="20000"/>
                    </a:ext>
                  </a:extLst>
                </a:gridCol>
                <a:gridCol w="469450">
                  <a:extLst>
                    <a:ext uri="{9D8B030D-6E8A-4147-A177-3AD203B41FA5}">
                      <a16:colId xmlns:a16="http://schemas.microsoft.com/office/drawing/2014/main" val="20001"/>
                    </a:ext>
                  </a:extLst>
                </a:gridCol>
                <a:gridCol w="469450">
                  <a:extLst>
                    <a:ext uri="{9D8B030D-6E8A-4147-A177-3AD203B41FA5}">
                      <a16:colId xmlns:a16="http://schemas.microsoft.com/office/drawing/2014/main" val="20002"/>
                    </a:ext>
                  </a:extLst>
                </a:gridCol>
                <a:gridCol w="469450">
                  <a:extLst>
                    <a:ext uri="{9D8B030D-6E8A-4147-A177-3AD203B41FA5}">
                      <a16:colId xmlns:a16="http://schemas.microsoft.com/office/drawing/2014/main" val="20003"/>
                    </a:ext>
                  </a:extLst>
                </a:gridCol>
                <a:gridCol w="234725">
                  <a:extLst>
                    <a:ext uri="{9D8B030D-6E8A-4147-A177-3AD203B41FA5}">
                      <a16:colId xmlns:a16="http://schemas.microsoft.com/office/drawing/2014/main" val="20004"/>
                    </a:ext>
                  </a:extLst>
                </a:gridCol>
                <a:gridCol w="234725">
                  <a:extLst>
                    <a:ext uri="{9D8B030D-6E8A-4147-A177-3AD203B41FA5}">
                      <a16:colId xmlns:a16="http://schemas.microsoft.com/office/drawing/2014/main" val="20005"/>
                    </a:ext>
                  </a:extLst>
                </a:gridCol>
                <a:gridCol w="234725">
                  <a:extLst>
                    <a:ext uri="{9D8B030D-6E8A-4147-A177-3AD203B41FA5}">
                      <a16:colId xmlns:a16="http://schemas.microsoft.com/office/drawing/2014/main" val="20006"/>
                    </a:ext>
                  </a:extLst>
                </a:gridCol>
                <a:gridCol w="243425">
                  <a:extLst>
                    <a:ext uri="{9D8B030D-6E8A-4147-A177-3AD203B41FA5}">
                      <a16:colId xmlns:a16="http://schemas.microsoft.com/office/drawing/2014/main" val="20007"/>
                    </a:ext>
                  </a:extLst>
                </a:gridCol>
                <a:gridCol w="226025">
                  <a:extLst>
                    <a:ext uri="{9D8B030D-6E8A-4147-A177-3AD203B41FA5}">
                      <a16:colId xmlns:a16="http://schemas.microsoft.com/office/drawing/2014/main" val="20008"/>
                    </a:ext>
                  </a:extLst>
                </a:gridCol>
                <a:gridCol w="260800">
                  <a:extLst>
                    <a:ext uri="{9D8B030D-6E8A-4147-A177-3AD203B41FA5}">
                      <a16:colId xmlns:a16="http://schemas.microsoft.com/office/drawing/2014/main" val="20009"/>
                    </a:ext>
                  </a:extLst>
                </a:gridCol>
              </a:tblGrid>
              <a:tr h="266700">
                <a:tc>
                  <a:txBody>
                    <a:bodyPr/>
                    <a:lstStyle/>
                    <a:p>
                      <a:pPr marL="0" lvl="0" indent="0" algn="l" rtl="0">
                        <a:spcBef>
                          <a:spcPts val="0"/>
                        </a:spcBef>
                        <a:spcAft>
                          <a:spcPts val="0"/>
                        </a:spcAft>
                        <a:buNone/>
                      </a:pPr>
                      <a:r>
                        <a:rPr lang="en" sz="1100" b="1"/>
                        <a:t>Task</a:t>
                      </a:r>
                      <a:endParaRPr sz="1100" b="1"/>
                    </a:p>
                  </a:txBody>
                  <a:tcPr marL="63100" marR="63100" marT="63100" marB="63100"/>
                </a:tc>
                <a:tc>
                  <a:txBody>
                    <a:bodyPr/>
                    <a:lstStyle/>
                    <a:p>
                      <a:pPr marL="0" lvl="0" indent="0" algn="l" rtl="0">
                        <a:spcBef>
                          <a:spcPts val="0"/>
                        </a:spcBef>
                        <a:spcAft>
                          <a:spcPts val="0"/>
                        </a:spcAft>
                        <a:buNone/>
                      </a:pPr>
                      <a:r>
                        <a:rPr lang="en" sz="1100" b="1"/>
                        <a:t>Oct</a:t>
                      </a:r>
                      <a:endParaRPr sz="1100" b="1"/>
                    </a:p>
                    <a:p>
                      <a:pPr marL="0" lvl="0" indent="0" algn="l" rtl="0">
                        <a:spcBef>
                          <a:spcPts val="0"/>
                        </a:spcBef>
                        <a:spcAft>
                          <a:spcPts val="0"/>
                        </a:spcAft>
                        <a:buNone/>
                      </a:pPr>
                      <a:r>
                        <a:rPr lang="en" sz="1100" b="1"/>
                        <a:t>23</a:t>
                      </a:r>
                      <a:endParaRPr sz="1100" b="1"/>
                    </a:p>
                  </a:txBody>
                  <a:tcPr marL="63100" marR="63100" marT="63100" marB="63100"/>
                </a:tc>
                <a:tc>
                  <a:txBody>
                    <a:bodyPr/>
                    <a:lstStyle/>
                    <a:p>
                      <a:pPr marL="0" lvl="0" indent="0" algn="l" rtl="0">
                        <a:spcBef>
                          <a:spcPts val="0"/>
                        </a:spcBef>
                        <a:spcAft>
                          <a:spcPts val="0"/>
                        </a:spcAft>
                        <a:buNone/>
                      </a:pPr>
                      <a:r>
                        <a:rPr lang="en" sz="1100" b="1"/>
                        <a:t>Nov 23</a:t>
                      </a:r>
                      <a:endParaRPr sz="1100" b="1"/>
                    </a:p>
                  </a:txBody>
                  <a:tcPr marL="63100" marR="63100" marT="63100" marB="63100"/>
                </a:tc>
                <a:tc>
                  <a:txBody>
                    <a:bodyPr/>
                    <a:lstStyle/>
                    <a:p>
                      <a:pPr marL="0" lvl="0" indent="0" algn="l" rtl="0">
                        <a:spcBef>
                          <a:spcPts val="0"/>
                        </a:spcBef>
                        <a:spcAft>
                          <a:spcPts val="0"/>
                        </a:spcAft>
                        <a:buNone/>
                      </a:pPr>
                      <a:r>
                        <a:rPr lang="en" sz="1100" b="1"/>
                        <a:t>Dec 23</a:t>
                      </a:r>
                      <a:endParaRPr sz="1100" b="1"/>
                    </a:p>
                  </a:txBody>
                  <a:tcPr marL="63100" marR="63100" marT="63100" marB="63100"/>
                </a:tc>
                <a:tc gridSpan="2">
                  <a:txBody>
                    <a:bodyPr/>
                    <a:lstStyle/>
                    <a:p>
                      <a:pPr marL="0" lvl="0" indent="0" algn="l" rtl="0">
                        <a:spcBef>
                          <a:spcPts val="0"/>
                        </a:spcBef>
                        <a:spcAft>
                          <a:spcPts val="0"/>
                        </a:spcAft>
                        <a:buNone/>
                      </a:pPr>
                      <a:r>
                        <a:rPr lang="en" sz="1100" b="1"/>
                        <a:t>Jan 24</a:t>
                      </a:r>
                      <a:endParaRPr sz="1100" b="1"/>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r>
                        <a:rPr lang="en" sz="1100" b="1"/>
                        <a:t>Feb 24</a:t>
                      </a:r>
                      <a:endParaRPr sz="1100" b="1"/>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r>
                        <a:rPr lang="en" sz="1100" b="1"/>
                        <a:t>Mar 24</a:t>
                      </a:r>
                      <a:endParaRPr sz="1100" b="1"/>
                    </a:p>
                  </a:txBody>
                  <a:tcPr marL="63100" marR="63100" marT="63100" marB="63100"/>
                </a:tc>
                <a:tc hMerge="1">
                  <a:txBody>
                    <a:bodyPr/>
                    <a:lstStyle/>
                    <a:p>
                      <a:endParaRPr lang="en-US"/>
                    </a:p>
                  </a:txBody>
                  <a:tcPr/>
                </a:tc>
                <a:extLst>
                  <a:ext uri="{0D108BD9-81ED-4DB2-BD59-A6C34878D82A}">
                    <a16:rowId xmlns:a16="http://schemas.microsoft.com/office/drawing/2014/main" val="10000"/>
                  </a:ext>
                </a:extLst>
              </a:tr>
              <a:tr h="266700">
                <a:tc>
                  <a:txBody>
                    <a:bodyPr/>
                    <a:lstStyle/>
                    <a:p>
                      <a:pPr marL="0" lvl="0" indent="0" algn="l" rtl="0">
                        <a:spcBef>
                          <a:spcPts val="0"/>
                        </a:spcBef>
                        <a:spcAft>
                          <a:spcPts val="0"/>
                        </a:spcAft>
                        <a:buNone/>
                      </a:pPr>
                      <a:r>
                        <a:rPr lang="en" sz="1100" b="1"/>
                        <a:t>Research existing landscape in AR and CoV/H3 work nationally</a:t>
                      </a:r>
                      <a:endParaRPr sz="1100" b="1"/>
                    </a:p>
                  </a:txBody>
                  <a:tcPr marL="63100" marR="63100" marT="63100" marB="63100"/>
                </a:tc>
                <a:tc>
                  <a:txBody>
                    <a:bodyPr/>
                    <a:lstStyle/>
                    <a:p>
                      <a:pPr marL="0" lvl="0" indent="0" algn="l" rtl="0">
                        <a:spcBef>
                          <a:spcPts val="0"/>
                        </a:spcBef>
                        <a:spcAft>
                          <a:spcPts val="0"/>
                        </a:spcAft>
                        <a:buNone/>
                      </a:pPr>
                      <a:endParaRPr sz="1100">
                        <a:highlight>
                          <a:srgbClr val="00FF00"/>
                        </a:highlight>
                      </a:endParaRPr>
                    </a:p>
                  </a:txBody>
                  <a:tcPr marL="63100" marR="63100" marT="63100" marB="63100">
                    <a:solidFill>
                      <a:srgbClr val="B6D7A8"/>
                    </a:solidFill>
                  </a:tcPr>
                </a:tc>
                <a:tc>
                  <a:txBody>
                    <a:bodyPr/>
                    <a:lstStyle/>
                    <a:p>
                      <a:pPr marL="0" lvl="0" indent="0" algn="l" rtl="0">
                        <a:spcBef>
                          <a:spcPts val="0"/>
                        </a:spcBef>
                        <a:spcAft>
                          <a:spcPts val="0"/>
                        </a:spcAft>
                        <a:buNone/>
                      </a:pPr>
                      <a:endParaRPr sz="1100">
                        <a:highlight>
                          <a:srgbClr val="00FF00"/>
                        </a:highlight>
                      </a:endParaRPr>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solidFill>
                      <a:srgbClr val="B6D7A8"/>
                    </a:solidFill>
                  </a:tcPr>
                </a:tc>
                <a:tc gridSpan="2">
                  <a:txBody>
                    <a:bodyPr/>
                    <a:lstStyle/>
                    <a:p>
                      <a:pPr marL="0" lvl="0" indent="0" algn="l" rtl="0">
                        <a:spcBef>
                          <a:spcPts val="0"/>
                        </a:spcBef>
                        <a:spcAft>
                          <a:spcPts val="0"/>
                        </a:spcAft>
                        <a:buNone/>
                      </a:pPr>
                      <a:endParaRPr sz="1100"/>
                    </a:p>
                  </a:txBody>
                  <a:tcPr marL="63100" marR="63100" marT="63100" marB="63100">
                    <a:solidFill>
                      <a:srgbClr val="B6D7A8"/>
                    </a:solidFill>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solidFill>
                      <a:srgbClr val="B6D7A8"/>
                    </a:solidFill>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solidFill>
                      <a:srgbClr val="B6D7A8"/>
                    </a:solidFill>
                  </a:tcPr>
                </a:tc>
                <a:tc hMerge="1">
                  <a:txBody>
                    <a:bodyPr/>
                    <a:lstStyle/>
                    <a:p>
                      <a:endParaRPr lang="en-US"/>
                    </a:p>
                  </a:txBody>
                  <a:tcPr/>
                </a:tc>
                <a:extLst>
                  <a:ext uri="{0D108BD9-81ED-4DB2-BD59-A6C34878D82A}">
                    <a16:rowId xmlns:a16="http://schemas.microsoft.com/office/drawing/2014/main" val="10001"/>
                  </a:ext>
                </a:extLst>
              </a:tr>
              <a:tr h="266700">
                <a:tc>
                  <a:txBody>
                    <a:bodyPr/>
                    <a:lstStyle/>
                    <a:p>
                      <a:pPr marL="0" lvl="0" indent="0" algn="l" rtl="0">
                        <a:spcBef>
                          <a:spcPts val="0"/>
                        </a:spcBef>
                        <a:spcAft>
                          <a:spcPts val="0"/>
                        </a:spcAft>
                        <a:buNone/>
                      </a:pPr>
                      <a:r>
                        <a:rPr lang="en" sz="1100" b="1"/>
                        <a:t>Internal State Agency Staff Initial Meeting (11.17.23)</a:t>
                      </a:r>
                      <a:endParaRPr sz="1100" b="1"/>
                    </a:p>
                  </a:txBody>
                  <a:tcPr marL="63100" marR="63100" marT="63100" marB="63100"/>
                </a:tc>
                <a:tc>
                  <a:txBody>
                    <a:bodyPr/>
                    <a:lstStyle/>
                    <a:p>
                      <a:pPr marL="0" lvl="0" indent="0" algn="l" rtl="0">
                        <a:spcBef>
                          <a:spcPts val="0"/>
                        </a:spcBef>
                        <a:spcAft>
                          <a:spcPts val="0"/>
                        </a:spcAft>
                        <a:buNone/>
                      </a:pPr>
                      <a:endParaRPr sz="1100">
                        <a:highlight>
                          <a:srgbClr val="00FF00"/>
                        </a:highlight>
                      </a:endParaRPr>
                    </a:p>
                  </a:txBody>
                  <a:tcPr marL="63100" marR="63100" marT="63100" marB="63100"/>
                </a:tc>
                <a:tc>
                  <a:txBody>
                    <a:bodyPr/>
                    <a:lstStyle/>
                    <a:p>
                      <a:pPr marL="0" lvl="0" indent="0" algn="l" rtl="0">
                        <a:spcBef>
                          <a:spcPts val="0"/>
                        </a:spcBef>
                        <a:spcAft>
                          <a:spcPts val="0"/>
                        </a:spcAft>
                        <a:buNone/>
                      </a:pPr>
                      <a:endParaRPr sz="1100">
                        <a:highlight>
                          <a:srgbClr val="00FF00"/>
                        </a:highlight>
                      </a:endParaRPr>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extLst>
                  <a:ext uri="{0D108BD9-81ED-4DB2-BD59-A6C34878D82A}">
                    <a16:rowId xmlns:a16="http://schemas.microsoft.com/office/drawing/2014/main" val="10002"/>
                  </a:ext>
                </a:extLst>
              </a:tr>
              <a:tr h="266700">
                <a:tc>
                  <a:txBody>
                    <a:bodyPr/>
                    <a:lstStyle/>
                    <a:p>
                      <a:pPr marL="0" lvl="0" indent="0" algn="l" rtl="0">
                        <a:lnSpc>
                          <a:spcPct val="115000"/>
                        </a:lnSpc>
                        <a:spcBef>
                          <a:spcPts val="0"/>
                        </a:spcBef>
                        <a:spcAft>
                          <a:spcPts val="0"/>
                        </a:spcAft>
                        <a:buNone/>
                      </a:pPr>
                      <a:r>
                        <a:rPr lang="en" sz="1100" b="1"/>
                        <a:t>Review and analyze feedback </a:t>
                      </a:r>
                      <a:endParaRPr sz="1100" b="1"/>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solidFill>
                      <a:srgbClr val="B6D7A8"/>
                    </a:solidFill>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extLst>
                  <a:ext uri="{0D108BD9-81ED-4DB2-BD59-A6C34878D82A}">
                    <a16:rowId xmlns:a16="http://schemas.microsoft.com/office/drawing/2014/main" val="10003"/>
                  </a:ext>
                </a:extLst>
              </a:tr>
              <a:tr h="266700">
                <a:tc>
                  <a:txBody>
                    <a:bodyPr/>
                    <a:lstStyle/>
                    <a:p>
                      <a:pPr marL="0" lvl="0" indent="0" algn="l" rtl="0">
                        <a:lnSpc>
                          <a:spcPct val="115000"/>
                        </a:lnSpc>
                        <a:spcBef>
                          <a:spcPts val="0"/>
                        </a:spcBef>
                        <a:spcAft>
                          <a:spcPts val="0"/>
                        </a:spcAft>
                        <a:buNone/>
                      </a:pPr>
                      <a:r>
                        <a:rPr lang="en" sz="1100" b="1"/>
                        <a:t>CoV Workgroup Initial Meeting (1.19.24)</a:t>
                      </a:r>
                      <a:endParaRPr sz="1100" b="1"/>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gridSpan="2">
                  <a:txBody>
                    <a:bodyPr/>
                    <a:lstStyle/>
                    <a:p>
                      <a:pPr marL="0" lvl="0" indent="0" algn="l" rtl="0">
                        <a:spcBef>
                          <a:spcPts val="0"/>
                        </a:spcBef>
                        <a:spcAft>
                          <a:spcPts val="0"/>
                        </a:spcAft>
                        <a:buNone/>
                      </a:pPr>
                      <a:endParaRPr sz="1100"/>
                    </a:p>
                  </a:txBody>
                  <a:tcPr marL="63100" marR="63100" marT="63100" marB="63100">
                    <a:solidFill>
                      <a:srgbClr val="B6D7A8"/>
                    </a:solidFill>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extLst>
                  <a:ext uri="{0D108BD9-81ED-4DB2-BD59-A6C34878D82A}">
                    <a16:rowId xmlns:a16="http://schemas.microsoft.com/office/drawing/2014/main" val="10004"/>
                  </a:ext>
                </a:extLst>
              </a:tr>
              <a:tr h="266700">
                <a:tc>
                  <a:txBody>
                    <a:bodyPr/>
                    <a:lstStyle/>
                    <a:p>
                      <a:pPr marL="0" lvl="0" indent="0" algn="l" rtl="0">
                        <a:lnSpc>
                          <a:spcPct val="115000"/>
                        </a:lnSpc>
                        <a:spcBef>
                          <a:spcPts val="0"/>
                        </a:spcBef>
                        <a:spcAft>
                          <a:spcPts val="0"/>
                        </a:spcAft>
                        <a:buNone/>
                      </a:pPr>
                      <a:r>
                        <a:rPr lang="en" sz="1100" b="1"/>
                        <a:t>Review and analyze feedback        </a:t>
                      </a:r>
                      <a:endParaRPr sz="1100" b="1"/>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extLst>
                  <a:ext uri="{0D108BD9-81ED-4DB2-BD59-A6C34878D82A}">
                    <a16:rowId xmlns:a16="http://schemas.microsoft.com/office/drawing/2014/main" val="10005"/>
                  </a:ext>
                </a:extLst>
              </a:tr>
              <a:tr h="266700">
                <a:tc>
                  <a:txBody>
                    <a:bodyPr/>
                    <a:lstStyle/>
                    <a:p>
                      <a:pPr marL="0" lvl="0" indent="0" algn="l" rtl="0">
                        <a:lnSpc>
                          <a:spcPct val="115000"/>
                        </a:lnSpc>
                        <a:spcBef>
                          <a:spcPts val="0"/>
                        </a:spcBef>
                        <a:spcAft>
                          <a:spcPts val="0"/>
                        </a:spcAft>
                        <a:buNone/>
                      </a:pPr>
                      <a:r>
                        <a:rPr lang="en" sz="1100" b="1"/>
                        <a:t>CoV Workgroup Meeting (2.9.24)</a:t>
                      </a:r>
                      <a:endParaRPr sz="1100" b="1"/>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solidFill>
                      <a:srgbClr val="B6D7A8"/>
                    </a:solidFill>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extLst>
                  <a:ext uri="{0D108BD9-81ED-4DB2-BD59-A6C34878D82A}">
                    <a16:rowId xmlns:a16="http://schemas.microsoft.com/office/drawing/2014/main" val="10006"/>
                  </a:ext>
                </a:extLst>
              </a:tr>
              <a:tr h="266700">
                <a:tc>
                  <a:txBody>
                    <a:bodyPr/>
                    <a:lstStyle/>
                    <a:p>
                      <a:pPr marL="0" lvl="0" indent="0" algn="l" rtl="0">
                        <a:lnSpc>
                          <a:spcPct val="115000"/>
                        </a:lnSpc>
                        <a:spcBef>
                          <a:spcPts val="0"/>
                        </a:spcBef>
                        <a:spcAft>
                          <a:spcPts val="0"/>
                        </a:spcAft>
                        <a:buNone/>
                      </a:pPr>
                      <a:r>
                        <a:rPr lang="en" sz="1100" b="1"/>
                        <a:t>Review and analyze feedback </a:t>
                      </a:r>
                      <a:endParaRPr sz="1100" b="1"/>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tc>
                <a:tc gridSpan="2">
                  <a:txBody>
                    <a:bodyPr/>
                    <a:lstStyle/>
                    <a:p>
                      <a:pPr marL="0" lvl="0" indent="0" algn="l" rtl="0">
                        <a:spcBef>
                          <a:spcPts val="0"/>
                        </a:spcBef>
                        <a:spcAft>
                          <a:spcPts val="0"/>
                        </a:spcAft>
                        <a:buNone/>
                      </a:pPr>
                      <a:endParaRPr sz="1100"/>
                    </a:p>
                  </a:txBody>
                  <a:tcPr marL="63100" marR="63100" marT="63100" marB="63100"/>
                </a:tc>
                <a:tc hMerge="1">
                  <a:txBody>
                    <a:bodyPr/>
                    <a:lstStyle/>
                    <a:p>
                      <a:endParaRPr lang="en-US"/>
                    </a:p>
                  </a:txBody>
                  <a:tcPr/>
                </a:tc>
                <a:tc>
                  <a:txBody>
                    <a:bodyPr/>
                    <a:lstStyle/>
                    <a:p>
                      <a:pPr marL="0" lvl="0" indent="0" algn="l" rtl="0">
                        <a:spcBef>
                          <a:spcPts val="0"/>
                        </a:spcBef>
                        <a:spcAft>
                          <a:spcPts val="0"/>
                        </a:spcAft>
                        <a:buNone/>
                      </a:pPr>
                      <a:endParaRPr sz="1100"/>
                    </a:p>
                  </a:txBody>
                  <a:tcPr marL="63100" marR="63100" marT="63100" marB="63100"/>
                </a:tc>
                <a:tc>
                  <a:txBody>
                    <a:bodyPr/>
                    <a:lstStyle/>
                    <a:p>
                      <a:pPr marL="0" lvl="0" indent="0" algn="l" rtl="0">
                        <a:spcBef>
                          <a:spcPts val="0"/>
                        </a:spcBef>
                        <a:spcAft>
                          <a:spcPts val="0"/>
                        </a:spcAft>
                        <a:buNone/>
                      </a:pPr>
                      <a:endParaRPr sz="1100"/>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solidFill>
                      <a:srgbClr val="B6D7A8"/>
                    </a:solidFill>
                  </a:tcPr>
                </a:tc>
                <a:tc>
                  <a:txBody>
                    <a:bodyPr/>
                    <a:lstStyle/>
                    <a:p>
                      <a:pPr marL="0" lvl="0" indent="0" algn="l" rtl="0">
                        <a:spcBef>
                          <a:spcPts val="0"/>
                        </a:spcBef>
                        <a:spcAft>
                          <a:spcPts val="0"/>
                        </a:spcAft>
                        <a:buNone/>
                      </a:pPr>
                      <a:endParaRPr sz="1100"/>
                    </a:p>
                  </a:txBody>
                  <a:tcPr marL="63100" marR="63100" marT="63100" marB="63100"/>
                </a:tc>
                <a:extLst>
                  <a:ext uri="{0D108BD9-81ED-4DB2-BD59-A6C34878D82A}">
                    <a16:rowId xmlns:a16="http://schemas.microsoft.com/office/drawing/2014/main" val="10007"/>
                  </a:ext>
                </a:extLst>
              </a:tr>
              <a:tr h="266700">
                <a:tc>
                  <a:txBody>
                    <a:bodyPr/>
                    <a:lstStyle/>
                    <a:p>
                      <a:pPr marL="0" lvl="0" indent="0" algn="l" rtl="0">
                        <a:lnSpc>
                          <a:spcPct val="115000"/>
                        </a:lnSpc>
                        <a:spcBef>
                          <a:spcPts val="0"/>
                        </a:spcBef>
                        <a:spcAft>
                          <a:spcPts val="0"/>
                        </a:spcAft>
                        <a:buNone/>
                      </a:pPr>
                      <a:r>
                        <a:rPr lang="en" sz="1100" b="1"/>
                        <a:t>Internal State Agency Staff Meeting (3.15.24)</a:t>
                      </a:r>
                      <a:endParaRPr sz="1100" b="1"/>
                    </a:p>
                  </a:txBody>
                  <a:tcPr marL="63100" marR="63100" marT="63100" marB="63100">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lnB w="12700" cap="flat" cmpd="sng">
                      <a:solidFill>
                        <a:srgbClr val="000000"/>
                      </a:solidFill>
                      <a:prstDash val="solid"/>
                      <a:round/>
                      <a:headEnd type="none" w="sm" len="sm"/>
                      <a:tailEnd type="none" w="sm" len="sm"/>
                    </a:lnB>
                    <a:solidFill>
                      <a:srgbClr val="B6D7A8"/>
                    </a:solidFill>
                  </a:tcPr>
                </a:tc>
                <a:tc hMerge="1">
                  <a:txBody>
                    <a:bodyPr/>
                    <a:lstStyle/>
                    <a:p>
                      <a:endParaRPr lang="en-US"/>
                    </a:p>
                  </a:txBody>
                  <a:tcPr/>
                </a:tc>
                <a:extLst>
                  <a:ext uri="{0D108BD9-81ED-4DB2-BD59-A6C34878D82A}">
                    <a16:rowId xmlns:a16="http://schemas.microsoft.com/office/drawing/2014/main" val="10008"/>
                  </a:ext>
                </a:extLst>
              </a:tr>
              <a:tr h="266700">
                <a:tc>
                  <a:txBody>
                    <a:bodyPr/>
                    <a:lstStyle/>
                    <a:p>
                      <a:pPr marL="0" lvl="0" indent="0" algn="l" rtl="0">
                        <a:lnSpc>
                          <a:spcPct val="115000"/>
                        </a:lnSpc>
                        <a:spcBef>
                          <a:spcPts val="0"/>
                        </a:spcBef>
                        <a:spcAft>
                          <a:spcPts val="0"/>
                        </a:spcAft>
                        <a:buNone/>
                      </a:pPr>
                      <a:r>
                        <a:rPr lang="en" sz="1100" b="1"/>
                        <a:t>Collaboration with other states on their CoV process and methodology</a:t>
                      </a:r>
                      <a:endParaRPr sz="1100" b="1"/>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spcBef>
                          <a:spcPts val="0"/>
                        </a:spcBef>
                        <a:spcAft>
                          <a:spcPts val="0"/>
                        </a:spcAft>
                        <a:buNone/>
                      </a:pPr>
                      <a:endParaRPr sz="1100"/>
                    </a:p>
                  </a:txBody>
                  <a:tcPr marL="63100" marR="63100" marT="63100" marB="631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6D7A8"/>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3" name="Google Shape;133;p24"/>
          <p:cNvSpPr txBox="1">
            <a:spLocks noGrp="1"/>
          </p:cNvSpPr>
          <p:nvPr>
            <p:ph type="title"/>
          </p:nvPr>
        </p:nvSpPr>
        <p:spPr>
          <a:xfrm>
            <a:off x="311688" y="39317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Outline of CoV Work Milestones to Date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539725"/>
            <a:ext cx="8223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22"/>
              <a:t>Connections to the </a:t>
            </a:r>
            <a:endParaRPr sz="3822"/>
          </a:p>
          <a:p>
            <a:pPr marL="0" lvl="0" indent="0" algn="l" rtl="0">
              <a:spcBef>
                <a:spcPts val="0"/>
              </a:spcBef>
              <a:spcAft>
                <a:spcPts val="0"/>
              </a:spcAft>
              <a:buNone/>
            </a:pPr>
            <a:r>
              <a:rPr lang="en" sz="3822"/>
              <a:t>Governor’s Workforce Strategy</a:t>
            </a:r>
            <a:endParaRPr sz="3266"/>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225425" y="170050"/>
            <a:ext cx="8520600" cy="921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Executive Order to Create the Governor’s </a:t>
            </a:r>
            <a:endParaRPr/>
          </a:p>
          <a:p>
            <a:pPr marL="0" lvl="0" indent="0" algn="l" rtl="0">
              <a:spcBef>
                <a:spcPts val="0"/>
              </a:spcBef>
              <a:spcAft>
                <a:spcPts val="0"/>
              </a:spcAft>
              <a:buNone/>
            </a:pPr>
            <a:r>
              <a:rPr lang="en"/>
              <a:t>Workforce Cabinet &amp; Chief Workforce Officer</a:t>
            </a:r>
            <a:endParaRPr/>
          </a:p>
        </p:txBody>
      </p:sp>
      <p:sp>
        <p:nvSpPr>
          <p:cNvPr id="144" name="Google Shape;144;p26"/>
          <p:cNvSpPr txBox="1">
            <a:spLocks noGrp="1"/>
          </p:cNvSpPr>
          <p:nvPr>
            <p:ph type="body" idx="4294967295"/>
          </p:nvPr>
        </p:nvSpPr>
        <p:spPr>
          <a:xfrm>
            <a:off x="158700" y="1285750"/>
            <a:ext cx="8985300" cy="32577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Arkansans must have the skills to compete for employment in the current job market</a:t>
            </a:r>
            <a:endParaRPr sz="1700"/>
          </a:p>
          <a:p>
            <a:pPr marL="457200" lvl="0" indent="-336550" algn="l" rtl="0">
              <a:spcBef>
                <a:spcPts val="1000"/>
              </a:spcBef>
              <a:spcAft>
                <a:spcPts val="0"/>
              </a:spcAft>
              <a:buSzPts val="1700"/>
              <a:buChar char="●"/>
            </a:pPr>
            <a:r>
              <a:rPr lang="en" sz="1700"/>
              <a:t>In Arkansas, approximately six out of ten jobs require credentials beyond a high school diploma, however, less than half of the workforce in Arkansas is credentialed beyond a high school diploma </a:t>
            </a:r>
            <a:endParaRPr sz="1700"/>
          </a:p>
          <a:p>
            <a:pPr marL="457200" lvl="0" indent="-336550" algn="l" rtl="0">
              <a:spcBef>
                <a:spcPts val="1000"/>
              </a:spcBef>
              <a:spcAft>
                <a:spcPts val="0"/>
              </a:spcAft>
              <a:buSzPts val="1700"/>
              <a:buChar char="●"/>
            </a:pPr>
            <a:r>
              <a:rPr lang="en" sz="1700"/>
              <a:t>Currently, there are six state agencies in Arkansas state government that provide or coordinate career and technical education and workforce development</a:t>
            </a:r>
            <a:endParaRPr sz="1700"/>
          </a:p>
          <a:p>
            <a:pPr marL="457200" lvl="0" indent="-336550" algn="l" rtl="0">
              <a:spcBef>
                <a:spcPts val="1000"/>
              </a:spcBef>
              <a:spcAft>
                <a:spcPts val="0"/>
              </a:spcAft>
              <a:buSzPts val="1700"/>
              <a:buChar char="●"/>
            </a:pPr>
            <a:r>
              <a:rPr lang="en" sz="1700"/>
              <a:t>It is the policy of this Administration to create a single entity to coordinate and to assist in career and technical education, which in turn, will ensure that young adults who are entering the workforce are prepared for high-wage, high-growth careers</a:t>
            </a:r>
            <a:endParaRPr sz="1700"/>
          </a:p>
          <a:p>
            <a:pPr marL="0" lvl="0" indent="0" algn="l" rtl="0">
              <a:lnSpc>
                <a:spcPct val="115000"/>
              </a:lnSpc>
              <a:spcBef>
                <a:spcPts val="1000"/>
              </a:spcBef>
              <a:spcAft>
                <a:spcPts val="800"/>
              </a:spcAft>
              <a:buNone/>
            </a:pPr>
            <a:endParaRPr sz="1600"/>
          </a:p>
        </p:txBody>
      </p:sp>
      <p:sp>
        <p:nvSpPr>
          <p:cNvPr id="145" name="Google Shape;145;p26"/>
          <p:cNvSpPr txBox="1"/>
          <p:nvPr/>
        </p:nvSpPr>
        <p:spPr>
          <a:xfrm>
            <a:off x="5578525" y="4590000"/>
            <a:ext cx="341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Roboto"/>
                <a:ea typeface="Roboto"/>
                <a:cs typeface="Roboto"/>
                <a:sym typeface="Roboto"/>
              </a:rPr>
              <a:t>https://governor.arkansas.gov/executive_orders/executive-order-to-create-the-governors-workforce-cabinet-and-the-chief-workforce-officer/</a:t>
            </a:r>
            <a:endParaRPr sz="800">
              <a:solidFill>
                <a:schemeClr val="dk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239800" y="213175"/>
            <a:ext cx="8520600" cy="921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Governor’s Workforce Strategy </a:t>
            </a:r>
            <a:endParaRPr/>
          </a:p>
          <a:p>
            <a:pPr marL="0" lvl="0" indent="0" algn="l" rtl="0">
              <a:spcBef>
                <a:spcPts val="0"/>
              </a:spcBef>
              <a:spcAft>
                <a:spcPts val="0"/>
              </a:spcAft>
              <a:buNone/>
            </a:pPr>
            <a:r>
              <a:rPr lang="en"/>
              <a:t>Recommendation #2: </a:t>
            </a:r>
            <a:endParaRPr/>
          </a:p>
        </p:txBody>
      </p:sp>
      <p:sp>
        <p:nvSpPr>
          <p:cNvPr id="151" name="Google Shape;151;p27"/>
          <p:cNvSpPr txBox="1">
            <a:spLocks noGrp="1"/>
          </p:cNvSpPr>
          <p:nvPr>
            <p:ph type="body" idx="4294967295"/>
          </p:nvPr>
        </p:nvSpPr>
        <p:spPr>
          <a:xfrm>
            <a:off x="158700" y="1285750"/>
            <a:ext cx="8826600" cy="325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t>The Arkansas Department of Education (ADE), in partnership with the Department of Transformation and Shared Services (TSS), should lead the alignment of training and career pathways to ensure students learn applicable skills and competencies.</a:t>
            </a:r>
            <a:endParaRPr sz="1700"/>
          </a:p>
          <a:p>
            <a:pPr marL="457200" lvl="0" indent="-336550" algn="l" rtl="0">
              <a:lnSpc>
                <a:spcPct val="115000"/>
              </a:lnSpc>
              <a:spcBef>
                <a:spcPts val="800"/>
              </a:spcBef>
              <a:spcAft>
                <a:spcPts val="0"/>
              </a:spcAft>
              <a:buSzPts val="1700"/>
              <a:buChar char="●"/>
            </a:pPr>
            <a:r>
              <a:rPr lang="en" sz="1700"/>
              <a:t>Identify which skills are most important to Arkansas employers and reward meaningful credentials, i.e., certificates, diplomas, degrees, that align with the needs of job seekers, educators, and employers.</a:t>
            </a:r>
            <a:endParaRPr sz="1700"/>
          </a:p>
          <a:p>
            <a:pPr marL="457200" lvl="0" indent="-336550" algn="l" rtl="0">
              <a:lnSpc>
                <a:spcPct val="115000"/>
              </a:lnSpc>
              <a:spcBef>
                <a:spcPts val="800"/>
              </a:spcBef>
              <a:spcAft>
                <a:spcPts val="0"/>
              </a:spcAft>
              <a:buSzPts val="1700"/>
              <a:buChar char="●"/>
            </a:pPr>
            <a:r>
              <a:rPr lang="en" sz="1700"/>
              <a:t>Improve the public school accountability system to reward schools for providing real-world skills through high demand industry certifications.</a:t>
            </a:r>
            <a:endParaRPr sz="1700"/>
          </a:p>
          <a:p>
            <a:pPr marL="457200" lvl="0" indent="-336550" algn="l" rtl="0">
              <a:lnSpc>
                <a:spcPct val="115000"/>
              </a:lnSpc>
              <a:spcBef>
                <a:spcPts val="800"/>
              </a:spcBef>
              <a:spcAft>
                <a:spcPts val="0"/>
              </a:spcAft>
              <a:buSzPts val="1700"/>
              <a:buChar char="●"/>
            </a:pPr>
            <a:r>
              <a:rPr lang="en" sz="1700"/>
              <a:t>Effectively market non-traditional postsecondary paths.</a:t>
            </a:r>
            <a:endParaRPr sz="1700"/>
          </a:p>
          <a:p>
            <a:pPr marL="457200" lvl="0" indent="-336550" algn="l" rtl="0">
              <a:lnSpc>
                <a:spcPct val="115000"/>
              </a:lnSpc>
              <a:spcBef>
                <a:spcPts val="800"/>
              </a:spcBef>
              <a:spcAft>
                <a:spcPts val="0"/>
              </a:spcAft>
              <a:buSzPts val="1700"/>
              <a:buChar char="●"/>
            </a:pPr>
            <a:r>
              <a:rPr lang="en" sz="1700"/>
              <a:t>Realign the higher education funding formula to enhance the value of providing training that leads to gainful employment.</a:t>
            </a:r>
            <a:endParaRPr sz="1700"/>
          </a:p>
          <a:p>
            <a:pPr marL="0" lvl="0" indent="0" algn="l" rtl="0">
              <a:lnSpc>
                <a:spcPct val="115000"/>
              </a:lnSpc>
              <a:spcBef>
                <a:spcPts val="800"/>
              </a:spcBef>
              <a:spcAft>
                <a:spcPts val="800"/>
              </a:spcAft>
              <a:buNone/>
            </a:pPr>
            <a:endParaRPr sz="1800"/>
          </a:p>
        </p:txBody>
      </p:sp>
      <p:sp>
        <p:nvSpPr>
          <p:cNvPr id="152" name="Google Shape;152;p27"/>
          <p:cNvSpPr txBox="1"/>
          <p:nvPr/>
        </p:nvSpPr>
        <p:spPr>
          <a:xfrm>
            <a:off x="5985300" y="4785175"/>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Roboto"/>
                <a:ea typeface="Roboto"/>
                <a:cs typeface="Roboto"/>
                <a:sym typeface="Roboto"/>
              </a:rPr>
              <a:t>https://governor.arkansas.gov/arkansas-workforce-strategy/</a:t>
            </a:r>
            <a:endParaRPr sz="800">
              <a:solidFill>
                <a:schemeClr val="dk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1000"/>
              </a:spcAft>
              <a:buNone/>
            </a:pPr>
            <a:r>
              <a:rPr lang="en"/>
              <a:t>What are considered “credentials”?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ADHE </a:t>
            </a:r>
            <a:endParaRPr/>
          </a:p>
          <a:p>
            <a:pPr marL="0" lvl="0" indent="0" algn="l" rtl="0">
              <a:spcBef>
                <a:spcPts val="0"/>
              </a:spcBef>
              <a:spcAft>
                <a:spcPts val="0"/>
              </a:spcAft>
              <a:buNone/>
            </a:pPr>
            <a:r>
              <a:rPr lang="en"/>
              <a:t>Credential Definition</a:t>
            </a:r>
            <a:endParaRPr/>
          </a:p>
        </p:txBody>
      </p:sp>
      <p:sp>
        <p:nvSpPr>
          <p:cNvPr id="163" name="Google Shape;163;p29"/>
          <p:cNvSpPr txBox="1">
            <a:spLocks noGrp="1"/>
          </p:cNvSpPr>
          <p:nvPr>
            <p:ph type="body" idx="1"/>
          </p:nvPr>
        </p:nvSpPr>
        <p:spPr>
          <a:xfrm>
            <a:off x="4521675" y="362550"/>
            <a:ext cx="44040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a:t>Credentials include all credit-bearing credentials as recognized by the Arkansas Division of Higher Education. This includes Basic Certificates, Technical Certificates, Vocational Diplomas, Associate Degrees, Advanced Certificates, Baccalaureate Degrees, Post-Baccalaureate Degrees, Master’s Degrees, Post-Master/Specialist Degrees, and Doctoral Degrees.  </a:t>
            </a:r>
            <a:r>
              <a:rPr lang="en" sz="1800" b="1"/>
              <a:t>Not included are non-credit credentials even if that non-credit credential results in eligibility for a state or nationally recognized license or certification.</a:t>
            </a:r>
            <a:endParaRPr sz="18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WIOA</a:t>
            </a:r>
            <a:endParaRPr/>
          </a:p>
          <a:p>
            <a:pPr marL="0" lvl="0" indent="0" algn="l" rtl="0">
              <a:spcBef>
                <a:spcPts val="0"/>
              </a:spcBef>
              <a:spcAft>
                <a:spcPts val="0"/>
              </a:spcAft>
              <a:buNone/>
            </a:pPr>
            <a:r>
              <a:rPr lang="en"/>
              <a:t>Credential Definition</a:t>
            </a:r>
            <a:endParaRPr/>
          </a:p>
        </p:txBody>
      </p:sp>
      <p:sp>
        <p:nvSpPr>
          <p:cNvPr id="169" name="Google Shape;169;p30"/>
          <p:cNvSpPr txBox="1">
            <a:spLocks noGrp="1"/>
          </p:cNvSpPr>
          <p:nvPr>
            <p:ph type="body" idx="1"/>
          </p:nvPr>
        </p:nvSpPr>
        <p:spPr>
          <a:xfrm>
            <a:off x="4521675" y="362550"/>
            <a:ext cx="44040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a:t>RECOGNIZED POSTSECONDARY CREDENTIAL.—The term ‘‘recognized postsecondary credential’’ means a credential consisting of an industry-recognized certificate or certification, a certificate of completion of an apprenticeship, a license recognized by the State involved or Federal Government, or an associate or baccalaureate degree. </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 Perkins Plan</a:t>
            </a:r>
            <a:endParaRPr/>
          </a:p>
          <a:p>
            <a:pPr marL="0" lvl="0" indent="0" algn="l" rtl="0">
              <a:spcBef>
                <a:spcPts val="0"/>
              </a:spcBef>
              <a:spcAft>
                <a:spcPts val="0"/>
              </a:spcAft>
              <a:buNone/>
            </a:pPr>
            <a:r>
              <a:rPr lang="en"/>
              <a:t>Credential Definition</a:t>
            </a:r>
            <a:endParaRPr/>
          </a:p>
        </p:txBody>
      </p:sp>
      <p:sp>
        <p:nvSpPr>
          <p:cNvPr id="175" name="Google Shape;175;p31"/>
          <p:cNvSpPr txBox="1">
            <a:spLocks noGrp="1"/>
          </p:cNvSpPr>
          <p:nvPr>
            <p:ph type="body" idx="1"/>
          </p:nvPr>
        </p:nvSpPr>
        <p:spPr>
          <a:xfrm>
            <a:off x="4521675" y="362550"/>
            <a:ext cx="44040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a:t>Recognized Postsecondary Credential.  Perkins V adopts the definition included in WIOA which includes:  a college award (CP, TC, AAS), industry-recognized certification, apprenticeship certification, or state/federal recognized license.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696125" y="616275"/>
            <a:ext cx="21558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100"/>
              <a:t>Today we will…</a:t>
            </a:r>
            <a:endParaRPr sz="4100"/>
          </a:p>
        </p:txBody>
      </p:sp>
      <p:sp>
        <p:nvSpPr>
          <p:cNvPr id="72" name="Google Shape;72;p14"/>
          <p:cNvSpPr txBox="1">
            <a:spLocks noGrp="1"/>
          </p:cNvSpPr>
          <p:nvPr>
            <p:ph type="body" idx="1"/>
          </p:nvPr>
        </p:nvSpPr>
        <p:spPr>
          <a:xfrm>
            <a:off x="4364650" y="265200"/>
            <a:ext cx="4585200" cy="4613100"/>
          </a:xfrm>
          <a:prstGeom prst="rect">
            <a:avLst/>
          </a:prstGeom>
        </p:spPr>
        <p:txBody>
          <a:bodyPr spcFirstLastPara="1" wrap="square" lIns="91425" tIns="91425" rIns="91425" bIns="91425" anchor="t" anchorCtr="0">
            <a:normAutofit lnSpcReduction="10000"/>
          </a:bodyPr>
          <a:lstStyle/>
          <a:p>
            <a:pPr marL="457200" lvl="0" indent="-374650" algn="l" rtl="0">
              <a:spcBef>
                <a:spcPts val="0"/>
              </a:spcBef>
              <a:spcAft>
                <a:spcPts val="0"/>
              </a:spcAft>
              <a:buSzPts val="2300"/>
              <a:buChar char="●"/>
            </a:pPr>
            <a:r>
              <a:rPr lang="en" sz="2300"/>
              <a:t>Review purpose, goals, and progress of state CoV efforts</a:t>
            </a:r>
            <a:endParaRPr sz="2300"/>
          </a:p>
          <a:p>
            <a:pPr marL="457200" lvl="0" indent="-374650" algn="l" rtl="0">
              <a:spcBef>
                <a:spcPts val="0"/>
              </a:spcBef>
              <a:spcAft>
                <a:spcPts val="0"/>
              </a:spcAft>
              <a:buSzPts val="2300"/>
              <a:buChar char="●"/>
            </a:pPr>
            <a:r>
              <a:rPr lang="en" sz="2300"/>
              <a:t>Discuss connections to the Governor’s Workforce Strategy </a:t>
            </a:r>
            <a:endParaRPr sz="2300"/>
          </a:p>
          <a:p>
            <a:pPr marL="457200" lvl="0" indent="-374650" algn="l" rtl="0">
              <a:spcBef>
                <a:spcPts val="0"/>
              </a:spcBef>
              <a:spcAft>
                <a:spcPts val="0"/>
              </a:spcAft>
              <a:buSzPts val="2300"/>
              <a:buChar char="●"/>
            </a:pPr>
            <a:r>
              <a:rPr lang="en" sz="2300"/>
              <a:t>Explore existing definitions and criteria for </a:t>
            </a:r>
            <a:endParaRPr sz="2300"/>
          </a:p>
          <a:p>
            <a:pPr marL="914400" lvl="1" indent="-374650" algn="l" rtl="0">
              <a:spcBef>
                <a:spcPts val="0"/>
              </a:spcBef>
              <a:spcAft>
                <a:spcPts val="0"/>
              </a:spcAft>
              <a:buSzPts val="2300"/>
              <a:buChar char="○"/>
            </a:pPr>
            <a:r>
              <a:rPr lang="en" sz="2300"/>
              <a:t>Credentials</a:t>
            </a:r>
            <a:endParaRPr sz="2300"/>
          </a:p>
          <a:p>
            <a:pPr marL="914400" lvl="1" indent="-374650" algn="l" rtl="0">
              <a:spcBef>
                <a:spcPts val="0"/>
              </a:spcBef>
              <a:spcAft>
                <a:spcPts val="0"/>
              </a:spcAft>
              <a:buSzPts val="2300"/>
              <a:buChar char="○"/>
            </a:pPr>
            <a:r>
              <a:rPr lang="en" sz="2300"/>
              <a:t>High-wage </a:t>
            </a:r>
            <a:endParaRPr sz="2300"/>
          </a:p>
          <a:p>
            <a:pPr marL="914400" lvl="1" indent="-374650" algn="l" rtl="0">
              <a:spcBef>
                <a:spcPts val="0"/>
              </a:spcBef>
              <a:spcAft>
                <a:spcPts val="0"/>
              </a:spcAft>
              <a:buSzPts val="2300"/>
              <a:buChar char="○"/>
            </a:pPr>
            <a:r>
              <a:rPr lang="en" sz="2300"/>
              <a:t>High-skill</a:t>
            </a:r>
            <a:endParaRPr sz="2300"/>
          </a:p>
          <a:p>
            <a:pPr marL="914400" lvl="1" indent="-374650" algn="l" rtl="0">
              <a:spcBef>
                <a:spcPts val="0"/>
              </a:spcBef>
              <a:spcAft>
                <a:spcPts val="0"/>
              </a:spcAft>
              <a:buSzPts val="2300"/>
              <a:buChar char="○"/>
            </a:pPr>
            <a:r>
              <a:rPr lang="en" sz="2300"/>
              <a:t>High-demand                  </a:t>
            </a:r>
            <a:endParaRPr sz="2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National Skills Coalition</a:t>
            </a:r>
            <a:endParaRPr/>
          </a:p>
          <a:p>
            <a:pPr marL="0" lvl="0" indent="0" algn="l" rtl="0">
              <a:spcBef>
                <a:spcPts val="0"/>
              </a:spcBef>
              <a:spcAft>
                <a:spcPts val="0"/>
              </a:spcAft>
              <a:buNone/>
            </a:pPr>
            <a:r>
              <a:rPr lang="en"/>
              <a:t>Credential Definition</a:t>
            </a:r>
            <a:endParaRPr/>
          </a:p>
        </p:txBody>
      </p:sp>
      <p:sp>
        <p:nvSpPr>
          <p:cNvPr id="181" name="Google Shape;181;p32"/>
          <p:cNvSpPr txBox="1">
            <a:spLocks noGrp="1"/>
          </p:cNvSpPr>
          <p:nvPr>
            <p:ph type="body" idx="1"/>
          </p:nvPr>
        </p:nvSpPr>
        <p:spPr>
          <a:xfrm>
            <a:off x="4521675" y="362550"/>
            <a:ext cx="4404000" cy="460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 non-degree credential (NDC) is any postsecondary credential beyond a high school diploma (or its equivalent) that falls outside of the parameters of a degree program. NDCs can vary in programmatic length, credits earned, and postsecondary provider. NDC generally include the following categories:</a:t>
            </a:r>
            <a:endParaRPr sz="1800"/>
          </a:p>
          <a:p>
            <a:pPr marL="457200" lvl="0" indent="-342900" algn="l" rtl="0">
              <a:spcBef>
                <a:spcPts val="1200"/>
              </a:spcBef>
              <a:spcAft>
                <a:spcPts val="0"/>
              </a:spcAft>
              <a:buSzPts val="1800"/>
              <a:buChar char="●"/>
            </a:pPr>
            <a:r>
              <a:rPr lang="en" sz="1800"/>
              <a:t>Certificates</a:t>
            </a:r>
            <a:endParaRPr sz="1800"/>
          </a:p>
          <a:p>
            <a:pPr marL="457200" lvl="0" indent="-342900" algn="l" rtl="0">
              <a:spcBef>
                <a:spcPts val="0"/>
              </a:spcBef>
              <a:spcAft>
                <a:spcPts val="0"/>
              </a:spcAft>
              <a:buSzPts val="1800"/>
              <a:buChar char="●"/>
            </a:pPr>
            <a:r>
              <a:rPr lang="en" sz="1800"/>
              <a:t>Industry Certifications</a:t>
            </a:r>
            <a:endParaRPr sz="1800"/>
          </a:p>
          <a:p>
            <a:pPr marL="457200" lvl="0" indent="-342900" algn="l" rtl="0">
              <a:spcBef>
                <a:spcPts val="0"/>
              </a:spcBef>
              <a:spcAft>
                <a:spcPts val="0"/>
              </a:spcAft>
              <a:buSzPts val="1800"/>
              <a:buChar char="●"/>
            </a:pPr>
            <a:r>
              <a:rPr lang="en" sz="1800"/>
              <a:t>Apprenticeship Certificates</a:t>
            </a:r>
            <a:endParaRPr sz="1800"/>
          </a:p>
          <a:p>
            <a:pPr marL="457200" lvl="0" indent="-342900" algn="l" rtl="0">
              <a:spcBef>
                <a:spcPts val="0"/>
              </a:spcBef>
              <a:spcAft>
                <a:spcPts val="0"/>
              </a:spcAft>
              <a:buSzPts val="1800"/>
              <a:buChar char="●"/>
            </a:pPr>
            <a:r>
              <a:rPr lang="en" sz="1800"/>
              <a:t>Occupational Licenses</a:t>
            </a:r>
            <a:endParaRPr sz="1800"/>
          </a:p>
          <a:p>
            <a:pPr marL="457200" lvl="0" indent="-342900" algn="l" rtl="0">
              <a:spcBef>
                <a:spcPts val="0"/>
              </a:spcBef>
              <a:spcAft>
                <a:spcPts val="0"/>
              </a:spcAft>
              <a:buSzPts val="1800"/>
              <a:buChar char="●"/>
            </a:pPr>
            <a:r>
              <a:rPr lang="en" sz="1800"/>
              <a:t>Badges and Microcredentials</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Credential Engine</a:t>
            </a:r>
            <a:endParaRPr/>
          </a:p>
          <a:p>
            <a:pPr marL="0" lvl="0" indent="0" algn="l" rtl="0">
              <a:spcBef>
                <a:spcPts val="0"/>
              </a:spcBef>
              <a:spcAft>
                <a:spcPts val="0"/>
              </a:spcAft>
              <a:buNone/>
            </a:pPr>
            <a:r>
              <a:rPr lang="en"/>
              <a:t>Credential Definition</a:t>
            </a:r>
            <a:endParaRPr/>
          </a:p>
        </p:txBody>
      </p:sp>
      <p:sp>
        <p:nvSpPr>
          <p:cNvPr id="187" name="Google Shape;187;p33"/>
          <p:cNvSpPr txBox="1">
            <a:spLocks noGrp="1"/>
          </p:cNvSpPr>
          <p:nvPr>
            <p:ph type="body" idx="1"/>
          </p:nvPr>
        </p:nvSpPr>
        <p:spPr>
          <a:xfrm>
            <a:off x="4521675" y="362550"/>
            <a:ext cx="44040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 qualification, achievement, personal or organizational quality, or aspect of an identity typically used to indicate suitability.”</a:t>
            </a:r>
            <a:endParaRPr sz="1800"/>
          </a:p>
          <a:p>
            <a:pPr marL="0" lvl="0" indent="0" algn="l" rtl="0">
              <a:spcBef>
                <a:spcPts val="1200"/>
              </a:spcBef>
              <a:spcAft>
                <a:spcPts val="1200"/>
              </a:spcAft>
              <a:buNone/>
            </a:pPr>
            <a:r>
              <a:rPr lang="en" sz="1800"/>
              <a:t>Credential: diplomas, badges, certificates, apprenticeships, licenses, certifications and degrees of all types and levels that represent unique competencies that signal what a holder can do in the workforce.</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400"/>
              <a:t>Stackable Credential </a:t>
            </a:r>
            <a:endParaRPr sz="3400"/>
          </a:p>
        </p:txBody>
      </p:sp>
      <p:sp>
        <p:nvSpPr>
          <p:cNvPr id="193" name="Google Shape;193;p34"/>
          <p:cNvSpPr txBox="1">
            <a:spLocks noGrp="1"/>
          </p:cNvSpPr>
          <p:nvPr>
            <p:ph type="body" idx="2"/>
          </p:nvPr>
        </p:nvSpPr>
        <p:spPr>
          <a:xfrm>
            <a:off x="4879025" y="328100"/>
            <a:ext cx="3954000" cy="41115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1200"/>
              </a:spcAft>
              <a:buNone/>
            </a:pPr>
            <a:r>
              <a:rPr lang="en" sz="2600">
                <a:highlight>
                  <a:srgbClr val="FFFFFF"/>
                </a:highlight>
              </a:rPr>
              <a:t>A credential is considered stackable when it is part of a sequence of industry-recognized credentials that can be accumulated over time to demonstrate an individual’s expanded knowledge and competencies, help him or her advance within a career pathway, and enable the learner to earn family-sustaining wages. </a:t>
            </a:r>
            <a:endParaRPr sz="2600"/>
          </a:p>
        </p:txBody>
      </p:sp>
      <p:sp>
        <p:nvSpPr>
          <p:cNvPr id="194" name="Google Shape;194;p34"/>
          <p:cNvSpPr txBox="1"/>
          <p:nvPr/>
        </p:nvSpPr>
        <p:spPr>
          <a:xfrm>
            <a:off x="4962450" y="4439600"/>
            <a:ext cx="387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latin typeface="Roboto"/>
                <a:ea typeface="Roboto"/>
                <a:cs typeface="Roboto"/>
                <a:sym typeface="Roboto"/>
                <a:hlinkClick r:id="rId3"/>
              </a:rPr>
              <a:t>https://cte.ed.gov/initiatives/stackable-credentials-tool-kit</a:t>
            </a:r>
            <a:r>
              <a:rPr lang="en" sz="1100">
                <a:latin typeface="Roboto"/>
                <a:ea typeface="Roboto"/>
                <a:cs typeface="Roboto"/>
                <a:sym typeface="Roboto"/>
              </a:rPr>
              <a:t> </a:t>
            </a:r>
            <a:endParaRPr sz="11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5"/>
          <p:cNvPicPr preferRelativeResize="0"/>
          <p:nvPr/>
        </p:nvPicPr>
        <p:blipFill rotWithShape="1">
          <a:blip r:embed="rId3">
            <a:alphaModFix/>
          </a:blip>
          <a:srcRect l="21021" t="18097" r="28458" b="15146"/>
          <a:stretch/>
        </p:blipFill>
        <p:spPr>
          <a:xfrm>
            <a:off x="0" y="0"/>
            <a:ext cx="3598425" cy="5143501"/>
          </a:xfrm>
          <a:prstGeom prst="rect">
            <a:avLst/>
          </a:prstGeom>
          <a:noFill/>
          <a:ln>
            <a:noFill/>
          </a:ln>
        </p:spPr>
      </p:pic>
      <p:sp>
        <p:nvSpPr>
          <p:cNvPr id="200" name="Google Shape;200;p35"/>
          <p:cNvSpPr txBox="1">
            <a:spLocks noGrp="1"/>
          </p:cNvSpPr>
          <p:nvPr>
            <p:ph type="title"/>
          </p:nvPr>
        </p:nvSpPr>
        <p:spPr>
          <a:xfrm>
            <a:off x="3752150" y="121250"/>
            <a:ext cx="5358300" cy="464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1820">
                <a:latin typeface="Roboto"/>
                <a:ea typeface="Roboto"/>
                <a:cs typeface="Roboto"/>
                <a:sym typeface="Roboto"/>
              </a:rPr>
              <a:t>While a career pathway is designed to enable an individual to continue along predetermined educational sequences to achieve higher-level skills and competencies in an occupation or field, </a:t>
            </a:r>
            <a:r>
              <a:rPr lang="en" sz="1820" b="1">
                <a:latin typeface="Roboto"/>
                <a:ea typeface="Roboto"/>
                <a:cs typeface="Roboto"/>
                <a:sym typeface="Roboto"/>
              </a:rPr>
              <a:t>stackable credentials represent milestones along the pathway that provide validation to employers of an individual’s mastery of specific competencies</a:t>
            </a:r>
            <a:r>
              <a:rPr lang="en" sz="1820">
                <a:latin typeface="Roboto"/>
                <a:ea typeface="Roboto"/>
                <a:cs typeface="Roboto"/>
                <a:sym typeface="Roboto"/>
              </a:rPr>
              <a:t>. </a:t>
            </a:r>
            <a:endParaRPr sz="1820">
              <a:latin typeface="Roboto"/>
              <a:ea typeface="Roboto"/>
              <a:cs typeface="Roboto"/>
              <a:sym typeface="Roboto"/>
            </a:endParaRPr>
          </a:p>
          <a:p>
            <a:pPr marL="0" lvl="0" indent="0" algn="l" rtl="0">
              <a:spcBef>
                <a:spcPts val="0"/>
              </a:spcBef>
              <a:spcAft>
                <a:spcPts val="0"/>
              </a:spcAft>
              <a:buSzPts val="990"/>
              <a:buNone/>
            </a:pPr>
            <a:endParaRPr sz="1820">
              <a:latin typeface="Roboto"/>
              <a:ea typeface="Roboto"/>
              <a:cs typeface="Roboto"/>
              <a:sym typeface="Roboto"/>
            </a:endParaRPr>
          </a:p>
          <a:p>
            <a:pPr marL="0" lvl="0" indent="0" algn="l" rtl="0">
              <a:spcBef>
                <a:spcPts val="0"/>
              </a:spcBef>
              <a:spcAft>
                <a:spcPts val="0"/>
              </a:spcAft>
              <a:buSzPts val="990"/>
              <a:buNone/>
            </a:pPr>
            <a:r>
              <a:rPr lang="en" sz="1820">
                <a:latin typeface="Roboto"/>
                <a:ea typeface="Roboto"/>
                <a:cs typeface="Roboto"/>
                <a:sym typeface="Roboto"/>
              </a:rPr>
              <a:t>Because these credentials provide evidence of skill attainment in areas aligned to industry needs, </a:t>
            </a:r>
            <a:r>
              <a:rPr lang="en" sz="1820" b="1">
                <a:latin typeface="Roboto"/>
                <a:ea typeface="Roboto"/>
                <a:cs typeface="Roboto"/>
                <a:sym typeface="Roboto"/>
              </a:rPr>
              <a:t>stackable credentials enable adult learners to pause their participation in a pathway while still realizing educational value and employment opportunity</a:t>
            </a:r>
            <a:r>
              <a:rPr lang="en" sz="1820">
                <a:latin typeface="Roboto"/>
                <a:ea typeface="Roboto"/>
                <a:cs typeface="Roboto"/>
                <a:sym typeface="Roboto"/>
              </a:rPr>
              <a:t> for the portion of the pathway that they completed.</a:t>
            </a:r>
            <a:endParaRPr sz="1820">
              <a:latin typeface="Roboto"/>
              <a:ea typeface="Roboto"/>
              <a:cs typeface="Roboto"/>
              <a:sym typeface="Roboto"/>
            </a:endParaRPr>
          </a:p>
        </p:txBody>
      </p:sp>
      <p:sp>
        <p:nvSpPr>
          <p:cNvPr id="201" name="Google Shape;201;p35"/>
          <p:cNvSpPr txBox="1"/>
          <p:nvPr/>
        </p:nvSpPr>
        <p:spPr>
          <a:xfrm>
            <a:off x="4501600" y="4686500"/>
            <a:ext cx="387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latin typeface="Roboto"/>
                <a:ea typeface="Roboto"/>
                <a:cs typeface="Roboto"/>
                <a:sym typeface="Roboto"/>
                <a:hlinkClick r:id="rId4"/>
              </a:rPr>
              <a:t>https://cte.ed.gov/initiatives/stackable-credentials-tool-kit</a:t>
            </a:r>
            <a:r>
              <a:rPr lang="en" sz="1100">
                <a:latin typeface="Roboto"/>
                <a:ea typeface="Roboto"/>
                <a:cs typeface="Roboto"/>
                <a:sym typeface="Roboto"/>
              </a:rPr>
              <a:t> </a:t>
            </a:r>
            <a:endParaRPr sz="11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6"/>
          <p:cNvSpPr/>
          <p:nvPr/>
        </p:nvSpPr>
        <p:spPr>
          <a:xfrm>
            <a:off x="453925" y="1510575"/>
            <a:ext cx="8364900" cy="3316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6"/>
          <p:cNvSpPr/>
          <p:nvPr/>
        </p:nvSpPr>
        <p:spPr>
          <a:xfrm>
            <a:off x="559775" y="1563125"/>
            <a:ext cx="6706500" cy="28515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6"/>
          <p:cNvSpPr/>
          <p:nvPr/>
        </p:nvSpPr>
        <p:spPr>
          <a:xfrm>
            <a:off x="602000" y="1626475"/>
            <a:ext cx="4235100" cy="23895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6"/>
          <p:cNvSpPr txBox="1">
            <a:spLocks noGrp="1"/>
          </p:cNvSpPr>
          <p:nvPr>
            <p:ph type="title"/>
          </p:nvPr>
        </p:nvSpPr>
        <p:spPr>
          <a:xfrm>
            <a:off x="447750" y="75419"/>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 sz="3100" b="1">
                <a:latin typeface="Merriweather"/>
                <a:ea typeface="Merriweather"/>
                <a:cs typeface="Merriweather"/>
                <a:sym typeface="Merriweather"/>
              </a:rPr>
              <a:t>Stackable Certificates and Degrees </a:t>
            </a:r>
            <a:endParaRPr sz="3100" b="1">
              <a:latin typeface="Merriweather"/>
              <a:ea typeface="Merriweather"/>
              <a:cs typeface="Merriweather"/>
              <a:sym typeface="Merriweather"/>
            </a:endParaRPr>
          </a:p>
          <a:p>
            <a:pPr marL="0" lvl="0" indent="0" algn="l" rtl="0">
              <a:lnSpc>
                <a:spcPct val="100000"/>
              </a:lnSpc>
              <a:spcBef>
                <a:spcPts val="0"/>
              </a:spcBef>
              <a:spcAft>
                <a:spcPts val="0"/>
              </a:spcAft>
              <a:buSzPts val="4400"/>
              <a:buNone/>
            </a:pPr>
            <a:r>
              <a:rPr lang="en" sz="3100" b="1"/>
              <a:t>Example: </a:t>
            </a:r>
            <a:r>
              <a:rPr lang="en" sz="3100" b="1">
                <a:latin typeface="Merriweather"/>
                <a:ea typeface="Merriweather"/>
                <a:cs typeface="Merriweather"/>
                <a:sym typeface="Merriweather"/>
              </a:rPr>
              <a:t>UA Little Rock Cybersecurity</a:t>
            </a:r>
            <a:endParaRPr sz="3100" b="1">
              <a:latin typeface="Merriweather"/>
              <a:ea typeface="Merriweather"/>
              <a:cs typeface="Merriweather"/>
              <a:sym typeface="Merriweather"/>
            </a:endParaRPr>
          </a:p>
        </p:txBody>
      </p:sp>
      <p:sp>
        <p:nvSpPr>
          <p:cNvPr id="210" name="Google Shape;210;p36"/>
          <p:cNvSpPr/>
          <p:nvPr/>
        </p:nvSpPr>
        <p:spPr>
          <a:xfrm>
            <a:off x="644250" y="1689850"/>
            <a:ext cx="2988900" cy="18060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6"/>
          <p:cNvSpPr/>
          <p:nvPr/>
        </p:nvSpPr>
        <p:spPr>
          <a:xfrm>
            <a:off x="792125" y="1816600"/>
            <a:ext cx="1003500" cy="1172400"/>
          </a:xfrm>
          <a:prstGeom prst="rect">
            <a:avLst/>
          </a:prstGeom>
          <a:solidFill>
            <a:srgbClr val="F3F3F3"/>
          </a:solidFill>
          <a:ln w="9525" cap="flat" cmpd="sng">
            <a:solidFill>
              <a:srgbClr val="6E263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Arial"/>
                <a:ea typeface="Arial"/>
                <a:cs typeface="Arial"/>
                <a:sym typeface="Arial"/>
              </a:rPr>
              <a:t>CP 1</a:t>
            </a:r>
            <a:endParaRPr sz="2500" b="1" i="0" u="none" strike="noStrike" cap="none">
              <a:solidFill>
                <a:srgbClr val="000000"/>
              </a:solidFill>
              <a:latin typeface="Arial"/>
              <a:ea typeface="Arial"/>
              <a:cs typeface="Arial"/>
              <a:sym typeface="Arial"/>
            </a:endParaRPr>
          </a:p>
        </p:txBody>
      </p:sp>
      <p:sp>
        <p:nvSpPr>
          <p:cNvPr id="212" name="Google Shape;212;p36"/>
          <p:cNvSpPr/>
          <p:nvPr/>
        </p:nvSpPr>
        <p:spPr>
          <a:xfrm>
            <a:off x="2433700" y="1816600"/>
            <a:ext cx="1003500" cy="11724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2700" b="1" i="0" u="none" strike="noStrike" cap="none">
                <a:solidFill>
                  <a:schemeClr val="dk1"/>
                </a:solidFill>
                <a:latin typeface="Arial"/>
                <a:ea typeface="Arial"/>
                <a:cs typeface="Arial"/>
                <a:sym typeface="Arial"/>
              </a:rPr>
              <a:t>CP 2</a:t>
            </a:r>
            <a:endParaRPr sz="1600" b="0" i="0" u="none" strike="noStrike" cap="none">
              <a:solidFill>
                <a:srgbClr val="000000"/>
              </a:solidFill>
              <a:latin typeface="Arial"/>
              <a:ea typeface="Arial"/>
              <a:cs typeface="Arial"/>
              <a:sym typeface="Arial"/>
            </a:endParaRPr>
          </a:p>
        </p:txBody>
      </p:sp>
      <p:sp>
        <p:nvSpPr>
          <p:cNvPr id="213" name="Google Shape;213;p36"/>
          <p:cNvSpPr/>
          <p:nvPr/>
        </p:nvSpPr>
        <p:spPr>
          <a:xfrm>
            <a:off x="1795625" y="2144050"/>
            <a:ext cx="591300" cy="517500"/>
          </a:xfrm>
          <a:prstGeom prst="mathPlus">
            <a:avLst>
              <a:gd name="adj1" fmla="val 23520"/>
            </a:avLst>
          </a:prstGeom>
          <a:solidFill>
            <a:srgbClr val="465D1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6"/>
          <p:cNvSpPr txBox="1"/>
          <p:nvPr/>
        </p:nvSpPr>
        <p:spPr>
          <a:xfrm>
            <a:off x="887175" y="1816600"/>
            <a:ext cx="8616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000000"/>
              </a:solidFill>
              <a:latin typeface="Calibri"/>
              <a:ea typeface="Calibri"/>
              <a:cs typeface="Calibri"/>
              <a:sym typeface="Calibri"/>
            </a:endParaRPr>
          </a:p>
        </p:txBody>
      </p:sp>
      <p:sp>
        <p:nvSpPr>
          <p:cNvPr id="215" name="Google Shape;215;p36"/>
          <p:cNvSpPr txBox="1"/>
          <p:nvPr/>
        </p:nvSpPr>
        <p:spPr>
          <a:xfrm>
            <a:off x="950675" y="3075850"/>
            <a:ext cx="2988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Technical Certificate</a:t>
            </a:r>
            <a:endParaRPr sz="1800" b="1" i="0" u="none" strike="noStrike" cap="none">
              <a:solidFill>
                <a:srgbClr val="000000"/>
              </a:solidFill>
              <a:latin typeface="Arial"/>
              <a:ea typeface="Arial"/>
              <a:cs typeface="Arial"/>
              <a:sym typeface="Arial"/>
            </a:endParaRPr>
          </a:p>
        </p:txBody>
      </p:sp>
      <p:sp>
        <p:nvSpPr>
          <p:cNvPr id="216" name="Google Shape;216;p36"/>
          <p:cNvSpPr txBox="1"/>
          <p:nvPr/>
        </p:nvSpPr>
        <p:spPr>
          <a:xfrm>
            <a:off x="2509900" y="3537550"/>
            <a:ext cx="2682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1800" b="1" i="0" u="none" strike="noStrike" cap="none">
                <a:solidFill>
                  <a:srgbClr val="000000"/>
                </a:solidFill>
                <a:latin typeface="Arial"/>
                <a:ea typeface="Arial"/>
                <a:cs typeface="Arial"/>
                <a:sym typeface="Arial"/>
              </a:rPr>
              <a:t>Associates Degree</a:t>
            </a:r>
            <a:endParaRPr sz="1800" b="1" i="0" u="none" strike="noStrike" cap="none">
              <a:solidFill>
                <a:srgbClr val="000000"/>
              </a:solidFill>
              <a:latin typeface="Arial"/>
              <a:ea typeface="Arial"/>
              <a:cs typeface="Arial"/>
              <a:sym typeface="Arial"/>
            </a:endParaRPr>
          </a:p>
        </p:txBody>
      </p:sp>
      <p:sp>
        <p:nvSpPr>
          <p:cNvPr id="217" name="Google Shape;217;p36"/>
          <p:cNvSpPr txBox="1"/>
          <p:nvPr/>
        </p:nvSpPr>
        <p:spPr>
          <a:xfrm>
            <a:off x="4837100" y="3918600"/>
            <a:ext cx="239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Bachelors Degree</a:t>
            </a:r>
            <a:endParaRPr sz="2000" b="1" i="0" u="none" strike="noStrike" cap="none">
              <a:solidFill>
                <a:srgbClr val="000000"/>
              </a:solidFill>
              <a:latin typeface="Arial"/>
              <a:ea typeface="Arial"/>
              <a:cs typeface="Arial"/>
              <a:sym typeface="Arial"/>
            </a:endParaRPr>
          </a:p>
        </p:txBody>
      </p:sp>
      <p:sp>
        <p:nvSpPr>
          <p:cNvPr id="218" name="Google Shape;218;p36"/>
          <p:cNvSpPr txBox="1"/>
          <p:nvPr/>
        </p:nvSpPr>
        <p:spPr>
          <a:xfrm>
            <a:off x="6420325" y="4360700"/>
            <a:ext cx="2398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000" b="1" i="0" u="none" strike="noStrike" cap="none">
                <a:solidFill>
                  <a:srgbClr val="000000"/>
                </a:solidFill>
                <a:latin typeface="Arial"/>
                <a:ea typeface="Arial"/>
                <a:cs typeface="Arial"/>
                <a:sym typeface="Arial"/>
              </a:rPr>
              <a:t>Graduate Degree</a:t>
            </a:r>
            <a:endParaRPr sz="2000" b="1" i="0" u="none" strike="noStrike" cap="none">
              <a:solidFill>
                <a:srgbClr val="000000"/>
              </a:solidFill>
              <a:latin typeface="Arial"/>
              <a:ea typeface="Arial"/>
              <a:cs typeface="Arial"/>
              <a:sym typeface="Arial"/>
            </a:endParaRPr>
          </a:p>
        </p:txBody>
      </p:sp>
      <p:sp>
        <p:nvSpPr>
          <p:cNvPr id="219" name="Google Shape;219;p36"/>
          <p:cNvSpPr/>
          <p:nvPr/>
        </p:nvSpPr>
        <p:spPr>
          <a:xfrm>
            <a:off x="5111825" y="1943325"/>
            <a:ext cx="1964400" cy="1580100"/>
          </a:xfrm>
          <a:prstGeom prst="hexagon">
            <a:avLst>
              <a:gd name="adj" fmla="val 25000"/>
              <a:gd name="vf" fmla="val 11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6"/>
          <p:cNvSpPr txBox="1"/>
          <p:nvPr/>
        </p:nvSpPr>
        <p:spPr>
          <a:xfrm>
            <a:off x="5307550" y="2123250"/>
            <a:ext cx="15807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400" b="1" i="0" u="none" strike="noStrike" cap="none">
                <a:solidFill>
                  <a:srgbClr val="000000"/>
                </a:solidFill>
                <a:latin typeface="Arial"/>
                <a:ea typeface="Arial"/>
                <a:cs typeface="Arial"/>
                <a:sym typeface="Arial"/>
              </a:rPr>
              <a:t>“Byte-Sized” Certificates: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400" b="1" i="0" u="none" strike="noStrike" cap="none">
                <a:solidFill>
                  <a:srgbClr val="000000"/>
                </a:solidFill>
                <a:latin typeface="Arial"/>
                <a:ea typeface="Arial"/>
                <a:cs typeface="Arial"/>
                <a:sym typeface="Arial"/>
              </a:rPr>
              <a:t>Multiple, Flexible Pathways</a:t>
            </a:r>
            <a:endParaRPr sz="1400" b="1" i="0" u="none" strike="noStrike" cap="none">
              <a:solidFill>
                <a:srgbClr val="000000"/>
              </a:solidFill>
              <a:latin typeface="Arial"/>
              <a:ea typeface="Arial"/>
              <a:cs typeface="Arial"/>
              <a:sym typeface="Arial"/>
            </a:endParaRPr>
          </a:p>
        </p:txBody>
      </p:sp>
      <p:sp>
        <p:nvSpPr>
          <p:cNvPr id="221" name="Google Shape;221;p36"/>
          <p:cNvSpPr/>
          <p:nvPr/>
        </p:nvSpPr>
        <p:spPr>
          <a:xfrm>
            <a:off x="453925" y="1210050"/>
            <a:ext cx="8364900" cy="338100"/>
          </a:xfrm>
          <a:prstGeom prst="rect">
            <a:avLst/>
          </a:prstGeom>
          <a:solidFill>
            <a:srgbClr val="BFBFB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6"/>
          <p:cNvSpPr txBox="1"/>
          <p:nvPr/>
        </p:nvSpPr>
        <p:spPr>
          <a:xfrm>
            <a:off x="447750" y="1147950"/>
            <a:ext cx="8248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400" b="1" i="0" u="none" strike="noStrike" cap="none">
                <a:solidFill>
                  <a:srgbClr val="000000"/>
                </a:solidFill>
                <a:latin typeface="Arial"/>
                <a:ea typeface="Arial"/>
                <a:cs typeface="Arial"/>
                <a:sym typeface="Arial"/>
              </a:rPr>
              <a:t>Prior Learning Credit: WBL, apprenticeships/internships, military, OTJ, bootcamps</a:t>
            </a:r>
            <a:endParaRPr sz="1400" b="1" i="0" u="none" strike="noStrike" cap="none">
              <a:solidFill>
                <a:srgbClr val="000000"/>
              </a:solidFill>
              <a:latin typeface="Arial"/>
              <a:ea typeface="Arial"/>
              <a:cs typeface="Arial"/>
              <a:sym typeface="Arial"/>
            </a:endParaRPr>
          </a:p>
        </p:txBody>
      </p:sp>
      <p:sp>
        <p:nvSpPr>
          <p:cNvPr id="223" name="Google Shape;223;p36"/>
          <p:cNvSpPr/>
          <p:nvPr/>
        </p:nvSpPr>
        <p:spPr>
          <a:xfrm>
            <a:off x="559775" y="1210050"/>
            <a:ext cx="390900" cy="3381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6"/>
          <p:cNvSpPr/>
          <p:nvPr/>
        </p:nvSpPr>
        <p:spPr>
          <a:xfrm>
            <a:off x="8378050" y="1210050"/>
            <a:ext cx="390900" cy="3381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7"/>
          <p:cNvPicPr preferRelativeResize="0"/>
          <p:nvPr/>
        </p:nvPicPr>
        <p:blipFill>
          <a:blip r:embed="rId3">
            <a:alphaModFix/>
          </a:blip>
          <a:stretch>
            <a:fillRect/>
          </a:stretch>
        </p:blipFill>
        <p:spPr>
          <a:xfrm>
            <a:off x="4173650" y="1659825"/>
            <a:ext cx="4889925" cy="3237175"/>
          </a:xfrm>
          <a:prstGeom prst="rect">
            <a:avLst/>
          </a:prstGeom>
          <a:noFill/>
          <a:ln>
            <a:noFill/>
          </a:ln>
        </p:spPr>
      </p:pic>
      <p:sp>
        <p:nvSpPr>
          <p:cNvPr id="230" name="Google Shape;230;p37"/>
          <p:cNvSpPr/>
          <p:nvPr/>
        </p:nvSpPr>
        <p:spPr>
          <a:xfrm rot="-1809455" flipH="1">
            <a:off x="605306" y="561033"/>
            <a:ext cx="3078944" cy="2427784"/>
          </a:xfrm>
          <a:prstGeom prst="wedgeRoundRectCallout">
            <a:avLst>
              <a:gd name="adj1" fmla="val -42464"/>
              <a:gd name="adj2" fmla="val 70051"/>
              <a:gd name="adj3" fmla="val 0"/>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Roboto"/>
                <a:ea typeface="Roboto"/>
                <a:cs typeface="Roboto"/>
                <a:sym typeface="Roboto"/>
              </a:rPr>
              <a:t>You have an OSHA 10 certification? </a:t>
            </a:r>
            <a:endParaRPr sz="2200">
              <a:latin typeface="Roboto"/>
              <a:ea typeface="Roboto"/>
              <a:cs typeface="Roboto"/>
              <a:sym typeface="Roboto"/>
            </a:endParaRPr>
          </a:p>
          <a:p>
            <a:pPr marL="0" lvl="0" indent="0" algn="ctr" rtl="0">
              <a:spcBef>
                <a:spcPts val="0"/>
              </a:spcBef>
              <a:spcAft>
                <a:spcPts val="0"/>
              </a:spcAft>
              <a:buNone/>
            </a:pPr>
            <a:endParaRPr sz="2200">
              <a:latin typeface="Roboto"/>
              <a:ea typeface="Roboto"/>
              <a:cs typeface="Roboto"/>
              <a:sym typeface="Roboto"/>
            </a:endParaRPr>
          </a:p>
          <a:p>
            <a:pPr marL="0" lvl="0" indent="0" algn="ctr" rtl="0">
              <a:spcBef>
                <a:spcPts val="0"/>
              </a:spcBef>
              <a:spcAft>
                <a:spcPts val="0"/>
              </a:spcAft>
              <a:buNone/>
            </a:pPr>
            <a:r>
              <a:rPr lang="en" sz="2200" b="1">
                <a:latin typeface="Roboto"/>
                <a:ea typeface="Roboto"/>
                <a:cs typeface="Roboto"/>
                <a:sym typeface="Roboto"/>
              </a:rPr>
              <a:t>YOU ARE HIRED!</a:t>
            </a:r>
            <a:endParaRPr sz="2200" b="1">
              <a:latin typeface="Roboto"/>
              <a:ea typeface="Roboto"/>
              <a:cs typeface="Roboto"/>
              <a:sym typeface="Roboto"/>
            </a:endParaRPr>
          </a:p>
          <a:p>
            <a:pPr marL="0" lvl="0" indent="0" algn="ctr" rtl="0">
              <a:spcBef>
                <a:spcPts val="0"/>
              </a:spcBef>
              <a:spcAft>
                <a:spcPts val="0"/>
              </a:spcAft>
              <a:buNone/>
            </a:pPr>
            <a:endParaRPr sz="2200">
              <a:latin typeface="Roboto"/>
              <a:ea typeface="Roboto"/>
              <a:cs typeface="Roboto"/>
              <a:sym typeface="Roboto"/>
            </a:endParaRPr>
          </a:p>
          <a:p>
            <a:pPr marL="0" lvl="0" indent="0" algn="ctr" rtl="0">
              <a:spcBef>
                <a:spcPts val="0"/>
              </a:spcBef>
              <a:spcAft>
                <a:spcPts val="0"/>
              </a:spcAft>
              <a:buNone/>
            </a:pPr>
            <a:r>
              <a:rPr lang="en" sz="2200">
                <a:latin typeface="Roboto"/>
                <a:ea typeface="Roboto"/>
                <a:cs typeface="Roboto"/>
                <a:sym typeface="Roboto"/>
              </a:rPr>
              <a:t>We will even pay you $1 more per hour!</a:t>
            </a:r>
            <a:endParaRPr sz="22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8"/>
          <p:cNvPicPr preferRelativeResize="0"/>
          <p:nvPr/>
        </p:nvPicPr>
        <p:blipFill>
          <a:blip r:embed="rId3">
            <a:alphaModFix/>
          </a:blip>
          <a:stretch>
            <a:fillRect/>
          </a:stretch>
        </p:blipFill>
        <p:spPr>
          <a:xfrm>
            <a:off x="130088" y="76200"/>
            <a:ext cx="8883837" cy="4991099"/>
          </a:xfrm>
          <a:prstGeom prst="rect">
            <a:avLst/>
          </a:prstGeom>
          <a:noFill/>
          <a:ln>
            <a:noFill/>
          </a:ln>
        </p:spPr>
      </p:pic>
      <p:sp>
        <p:nvSpPr>
          <p:cNvPr id="236" name="Google Shape;236;p38"/>
          <p:cNvSpPr/>
          <p:nvPr/>
        </p:nvSpPr>
        <p:spPr>
          <a:xfrm rot="-1809254" flipH="1">
            <a:off x="545239" y="672811"/>
            <a:ext cx="2723910" cy="2093328"/>
          </a:xfrm>
          <a:prstGeom prst="wedgeRoundRectCallout">
            <a:avLst>
              <a:gd name="adj1" fmla="val -42464"/>
              <a:gd name="adj2" fmla="val 70051"/>
              <a:gd name="adj3" fmla="val 0"/>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Roboto"/>
                <a:ea typeface="Roboto"/>
                <a:cs typeface="Roboto"/>
                <a:sym typeface="Roboto"/>
              </a:rPr>
              <a:t>This underwater basket weaving degree is really going to pay off!</a:t>
            </a:r>
            <a:endParaRPr sz="2400">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9"/>
          <p:cNvSpPr txBox="1">
            <a:spLocks noGrp="1"/>
          </p:cNvSpPr>
          <p:nvPr>
            <p:ph type="title"/>
          </p:nvPr>
        </p:nvSpPr>
        <p:spPr>
          <a:xfrm>
            <a:off x="411800" y="676300"/>
            <a:ext cx="8443200" cy="354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H3 definitions vary across agencies.</a:t>
            </a:r>
            <a:endParaRPr/>
          </a:p>
          <a:p>
            <a:pPr marL="2286000" lvl="0" indent="-457200" algn="l" rtl="0">
              <a:spcBef>
                <a:spcPts val="1000"/>
              </a:spcBef>
              <a:spcAft>
                <a:spcPts val="0"/>
              </a:spcAft>
              <a:buSzPts val="3600"/>
              <a:buChar char="●"/>
            </a:pPr>
            <a:r>
              <a:rPr lang="en"/>
              <a:t>High-Wage</a:t>
            </a:r>
            <a:endParaRPr/>
          </a:p>
          <a:p>
            <a:pPr marL="2286000" lvl="0" indent="-457200" algn="l" rtl="0">
              <a:spcBef>
                <a:spcPts val="1000"/>
              </a:spcBef>
              <a:spcAft>
                <a:spcPts val="0"/>
              </a:spcAft>
              <a:buSzPts val="3600"/>
              <a:buChar char="●"/>
            </a:pPr>
            <a:r>
              <a:rPr lang="en"/>
              <a:t>High-Skill</a:t>
            </a:r>
            <a:endParaRPr/>
          </a:p>
          <a:p>
            <a:pPr marL="2286000" lvl="0" indent="-457200" algn="l" rtl="0">
              <a:spcBef>
                <a:spcPts val="1000"/>
              </a:spcBef>
              <a:spcAft>
                <a:spcPts val="1000"/>
              </a:spcAft>
              <a:buSzPts val="3600"/>
              <a:buChar char="●"/>
            </a:pPr>
            <a:r>
              <a:rPr lang="en"/>
              <a:t>High-Demand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ADHE </a:t>
            </a:r>
            <a:endParaRPr/>
          </a:p>
          <a:p>
            <a:pPr marL="0" lvl="0" indent="0" algn="l" rtl="0">
              <a:spcBef>
                <a:spcPts val="0"/>
              </a:spcBef>
              <a:spcAft>
                <a:spcPts val="0"/>
              </a:spcAft>
              <a:buNone/>
            </a:pPr>
            <a:r>
              <a:rPr lang="en"/>
              <a:t>High-Demand</a:t>
            </a:r>
            <a:endParaRPr/>
          </a:p>
          <a:p>
            <a:pPr marL="0" lvl="0" indent="0" algn="l" rtl="0">
              <a:spcBef>
                <a:spcPts val="0"/>
              </a:spcBef>
              <a:spcAft>
                <a:spcPts val="0"/>
              </a:spcAft>
              <a:buNone/>
            </a:pPr>
            <a:r>
              <a:rPr lang="en"/>
              <a:t>High-Wage</a:t>
            </a:r>
            <a:endParaRPr/>
          </a:p>
        </p:txBody>
      </p:sp>
      <p:sp>
        <p:nvSpPr>
          <p:cNvPr id="247" name="Google Shape;247;p4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High Demand (Targeted Credentials): Targeted credentials are simply degrees where there is higher-than-average demand in the job market, as well as a gap between the market demand and the number of graduates.  </a:t>
            </a:r>
            <a:endParaRPr sz="1800"/>
          </a:p>
          <a:p>
            <a:pPr marL="457200" lvl="0" indent="-342900" algn="l" rtl="0">
              <a:spcBef>
                <a:spcPts val="1000"/>
              </a:spcBef>
              <a:spcAft>
                <a:spcPts val="1000"/>
              </a:spcAft>
              <a:buSzPts val="1800"/>
              <a:buChar char="●"/>
            </a:pPr>
            <a:r>
              <a:rPr lang="en" sz="1800"/>
              <a:t>High Wage: Programs of study that have an average wage greater than the average across all credentials.</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 Perkins V</a:t>
            </a:r>
            <a:endParaRPr/>
          </a:p>
          <a:p>
            <a:pPr marL="0" lvl="0" indent="0" algn="l" rtl="0">
              <a:spcBef>
                <a:spcPts val="0"/>
              </a:spcBef>
              <a:spcAft>
                <a:spcPts val="0"/>
              </a:spcAft>
              <a:buNone/>
            </a:pPr>
            <a:r>
              <a:rPr lang="en"/>
              <a:t>High-Wage</a:t>
            </a:r>
            <a:endParaRPr/>
          </a:p>
          <a:p>
            <a:pPr marL="0" lvl="0" indent="0" algn="l" rtl="0">
              <a:spcBef>
                <a:spcPts val="0"/>
              </a:spcBef>
              <a:spcAft>
                <a:spcPts val="0"/>
              </a:spcAft>
              <a:buNone/>
            </a:pPr>
            <a:r>
              <a:rPr lang="en"/>
              <a:t>High-Skill</a:t>
            </a:r>
            <a:endParaRPr/>
          </a:p>
          <a:p>
            <a:pPr marL="0" lvl="0" indent="0" algn="l" rtl="0">
              <a:spcBef>
                <a:spcPts val="0"/>
              </a:spcBef>
              <a:spcAft>
                <a:spcPts val="0"/>
              </a:spcAft>
              <a:buNone/>
            </a:pPr>
            <a:r>
              <a:rPr lang="en"/>
              <a:t>High-Demand</a:t>
            </a:r>
            <a:endParaRPr/>
          </a:p>
        </p:txBody>
      </p:sp>
      <p:sp>
        <p:nvSpPr>
          <p:cNvPr id="253" name="Google Shape;253;p41"/>
          <p:cNvSpPr txBox="1">
            <a:spLocks noGrp="1"/>
          </p:cNvSpPr>
          <p:nvPr>
            <p:ph type="body" idx="1"/>
          </p:nvPr>
        </p:nvSpPr>
        <p:spPr>
          <a:xfrm>
            <a:off x="4258825" y="51000"/>
            <a:ext cx="4820700" cy="5041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High-wage occupation - an average hourly rate equal to or greater than the average hourly rate of all similar occupations as reported by the Arkansas Department of Labor.</a:t>
            </a:r>
            <a:endParaRPr sz="1600"/>
          </a:p>
          <a:p>
            <a:pPr marL="457200" lvl="0" indent="-330200" algn="l" rtl="0">
              <a:spcBef>
                <a:spcPts val="0"/>
              </a:spcBef>
              <a:spcAft>
                <a:spcPts val="0"/>
              </a:spcAft>
              <a:buSzPts val="1600"/>
              <a:buChar char="●"/>
            </a:pPr>
            <a:r>
              <a:rPr lang="en" sz="1600"/>
              <a:t>High-skill occupation - occupations that require an industry-credential of value, postsecondary training, apprenticeship, or degree.</a:t>
            </a:r>
            <a:endParaRPr sz="1600"/>
          </a:p>
          <a:p>
            <a:pPr marL="457200" lvl="0" indent="-330200" algn="l" rtl="0">
              <a:spcBef>
                <a:spcPts val="0"/>
              </a:spcBef>
              <a:spcAft>
                <a:spcPts val="0"/>
              </a:spcAft>
              <a:buSzPts val="1600"/>
              <a:buChar char="●"/>
            </a:pPr>
            <a:r>
              <a:rPr lang="en" sz="1600"/>
              <a:t>In-demand occupation - an industry sector that has a substantial current or potential impact (including through jobs that lead to economic self-sufficiency and opportunities for advancement) on the state, regional, or local economy, as appropriate, and that contributes to the growth or stability of other supporting businesses, or the growth of other industry sectors.</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539725"/>
            <a:ext cx="64032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Purpose, Goals, </a:t>
            </a:r>
            <a:endParaRPr/>
          </a:p>
          <a:p>
            <a:pPr marL="0" lvl="0" indent="0" algn="l" rtl="0">
              <a:spcBef>
                <a:spcPts val="0"/>
              </a:spcBef>
              <a:spcAft>
                <a:spcPts val="0"/>
              </a:spcAft>
              <a:buNone/>
            </a:pPr>
            <a:r>
              <a:rPr lang="en"/>
              <a:t>and Progress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txBox="1">
            <a:spLocks noGrp="1"/>
          </p:cNvSpPr>
          <p:nvPr>
            <p:ph type="title"/>
          </p:nvPr>
        </p:nvSpPr>
        <p:spPr>
          <a:xfrm>
            <a:off x="311725" y="500925"/>
            <a:ext cx="39471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Recent AR CTE Audit</a:t>
            </a:r>
            <a:endParaRPr/>
          </a:p>
          <a:p>
            <a:pPr marL="0" lvl="0" indent="0" algn="l" rtl="0">
              <a:spcBef>
                <a:spcPts val="0"/>
              </a:spcBef>
              <a:spcAft>
                <a:spcPts val="0"/>
              </a:spcAft>
              <a:buNone/>
            </a:pPr>
            <a:r>
              <a:rPr lang="en"/>
              <a:t>High-Wage</a:t>
            </a:r>
            <a:endParaRPr/>
          </a:p>
          <a:p>
            <a:pPr marL="0" lvl="0" indent="0" algn="l" rtl="0">
              <a:spcBef>
                <a:spcPts val="0"/>
              </a:spcBef>
              <a:spcAft>
                <a:spcPts val="0"/>
              </a:spcAft>
              <a:buNone/>
            </a:pPr>
            <a:r>
              <a:rPr lang="en"/>
              <a:t>High-Skill</a:t>
            </a:r>
            <a:endParaRPr/>
          </a:p>
          <a:p>
            <a:pPr marL="0" lvl="0" indent="0" algn="l" rtl="0">
              <a:spcBef>
                <a:spcPts val="0"/>
              </a:spcBef>
              <a:spcAft>
                <a:spcPts val="0"/>
              </a:spcAft>
              <a:buNone/>
            </a:pPr>
            <a:r>
              <a:rPr lang="en"/>
              <a:t>High-Demand</a:t>
            </a:r>
            <a:endParaRPr/>
          </a:p>
        </p:txBody>
      </p:sp>
      <p:sp>
        <p:nvSpPr>
          <p:cNvPr id="259" name="Google Shape;259;p42"/>
          <p:cNvSpPr txBox="1">
            <a:spLocks noGrp="1"/>
          </p:cNvSpPr>
          <p:nvPr>
            <p:ph type="body" idx="1"/>
          </p:nvPr>
        </p:nvSpPr>
        <p:spPr>
          <a:xfrm>
            <a:off x="4527925" y="500925"/>
            <a:ext cx="4443900" cy="459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High-wage: Average hourly wage greater than the Arkansas median wage.</a:t>
            </a:r>
            <a:endParaRPr sz="1800"/>
          </a:p>
          <a:p>
            <a:pPr marL="457200" lvl="0" indent="-342900" algn="l" rtl="0">
              <a:spcBef>
                <a:spcPts val="1000"/>
              </a:spcBef>
              <a:spcAft>
                <a:spcPts val="0"/>
              </a:spcAft>
              <a:buSzPts val="1800"/>
              <a:buChar char="●"/>
            </a:pPr>
            <a:r>
              <a:rPr lang="en" sz="1800"/>
              <a:t>High-Skill: Occupations that require an industry-credential of value, postsecondary training, apprenticeship, or degree.</a:t>
            </a:r>
            <a:endParaRPr sz="1800"/>
          </a:p>
          <a:p>
            <a:pPr marL="457200" lvl="0" indent="-342900" algn="l" rtl="0">
              <a:spcBef>
                <a:spcPts val="1000"/>
              </a:spcBef>
              <a:spcAft>
                <a:spcPts val="1000"/>
              </a:spcAft>
              <a:buSzPts val="1800"/>
              <a:buChar char="●"/>
            </a:pPr>
            <a:r>
              <a:rPr lang="en" sz="1800"/>
              <a:t>High-Demand: A high-priority industry sector that has a substantial current or potential future impact on the state economy.</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311725" y="500925"/>
            <a:ext cx="39471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WIOA</a:t>
            </a:r>
            <a:endParaRPr/>
          </a:p>
          <a:p>
            <a:pPr marL="0" lvl="0" indent="0" algn="l" rtl="0">
              <a:spcBef>
                <a:spcPts val="0"/>
              </a:spcBef>
              <a:spcAft>
                <a:spcPts val="0"/>
              </a:spcAft>
              <a:buNone/>
            </a:pPr>
            <a:r>
              <a:rPr lang="en"/>
              <a:t>High-Wage</a:t>
            </a:r>
            <a:endParaRPr/>
          </a:p>
          <a:p>
            <a:pPr marL="0" lvl="0" indent="0" algn="l" rtl="0">
              <a:spcBef>
                <a:spcPts val="0"/>
              </a:spcBef>
              <a:spcAft>
                <a:spcPts val="0"/>
              </a:spcAft>
              <a:buNone/>
            </a:pPr>
            <a:r>
              <a:rPr lang="en"/>
              <a:t>High-Skill</a:t>
            </a:r>
            <a:endParaRPr/>
          </a:p>
        </p:txBody>
      </p:sp>
      <p:sp>
        <p:nvSpPr>
          <p:cNvPr id="265" name="Google Shape;265;p43"/>
          <p:cNvSpPr txBox="1">
            <a:spLocks noGrp="1"/>
          </p:cNvSpPr>
          <p:nvPr>
            <p:ph type="body" idx="1"/>
          </p:nvPr>
        </p:nvSpPr>
        <p:spPr>
          <a:xfrm>
            <a:off x="4535625" y="131875"/>
            <a:ext cx="4443900" cy="45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a:p>
            <a:pPr marL="457200" lvl="0" indent="-342900" algn="l" rtl="0">
              <a:spcBef>
                <a:spcPts val="1000"/>
              </a:spcBef>
              <a:spcAft>
                <a:spcPts val="0"/>
              </a:spcAft>
              <a:buSzPts val="1800"/>
              <a:buChar char="●"/>
            </a:pPr>
            <a:r>
              <a:rPr lang="en" sz="1800"/>
              <a:t>High Wage and High Skill are both universally mentioned but not explicitly defined. </a:t>
            </a:r>
            <a:endParaRPr sz="1800"/>
          </a:p>
          <a:p>
            <a:pPr marL="457200" lvl="0" indent="-342900" algn="l" rtl="0">
              <a:spcBef>
                <a:spcPts val="1000"/>
              </a:spcBef>
              <a:spcAft>
                <a:spcPts val="0"/>
              </a:spcAft>
              <a:buSzPts val="1800"/>
              <a:buChar char="●"/>
            </a:pPr>
            <a:r>
              <a:rPr lang="en" sz="1800"/>
              <a:t>High wage may be comparable to “self-sufficiency” in the WIOA world. </a:t>
            </a:r>
            <a:endParaRPr sz="1800"/>
          </a:p>
          <a:p>
            <a:pPr marL="457200" lvl="0" indent="-342900" algn="l" rtl="0">
              <a:spcBef>
                <a:spcPts val="1000"/>
              </a:spcBef>
              <a:spcAft>
                <a:spcPts val="0"/>
              </a:spcAft>
              <a:buSzPts val="1800"/>
              <a:buChar char="●"/>
            </a:pPr>
            <a:r>
              <a:rPr lang="en" sz="1800"/>
              <a:t>Local Workforce Development Boards are required to write their own definitions for eligibility and policy purposes. </a:t>
            </a:r>
            <a:endParaRPr sz="1800"/>
          </a:p>
          <a:p>
            <a:pPr marL="0" lvl="0" indent="0" algn="l" rtl="0">
              <a:spcBef>
                <a:spcPts val="1000"/>
              </a:spcBef>
              <a:spcAft>
                <a:spcPts val="0"/>
              </a:spcAft>
              <a:buNone/>
            </a:pPr>
            <a:endParaRPr sz="1600"/>
          </a:p>
          <a:p>
            <a:pPr marL="457200" lvl="0" indent="0" algn="l" rtl="0">
              <a:spcBef>
                <a:spcPts val="1000"/>
              </a:spcBef>
              <a:spcAft>
                <a:spcPts val="1000"/>
              </a:spcAft>
              <a:buNone/>
            </a:pP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311700" y="184850"/>
            <a:ext cx="8520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Local Area Workforce Board WIOA Self-Sufficiency Standard Definitions</a:t>
            </a:r>
            <a:endParaRPr/>
          </a:p>
          <a:p>
            <a:pPr marL="0" lvl="0" indent="0" algn="l" rtl="0">
              <a:spcBef>
                <a:spcPts val="0"/>
              </a:spcBef>
              <a:spcAft>
                <a:spcPts val="0"/>
              </a:spcAft>
              <a:buNone/>
            </a:pPr>
            <a:endParaRPr/>
          </a:p>
        </p:txBody>
      </p:sp>
      <p:sp>
        <p:nvSpPr>
          <p:cNvPr id="271" name="Google Shape;271;p44"/>
          <p:cNvSpPr txBox="1">
            <a:spLocks noGrp="1"/>
          </p:cNvSpPr>
          <p:nvPr>
            <p:ph type="body" idx="4294967295"/>
          </p:nvPr>
        </p:nvSpPr>
        <p:spPr>
          <a:xfrm>
            <a:off x="4730225" y="1387800"/>
            <a:ext cx="4346100" cy="349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NWAEDD=250% Poverty Level </a:t>
            </a:r>
            <a:endParaRPr sz="1800"/>
          </a:p>
          <a:p>
            <a:pPr marL="457200" lvl="0" indent="-342900" algn="l" rtl="0">
              <a:spcBef>
                <a:spcPts val="1000"/>
              </a:spcBef>
              <a:spcAft>
                <a:spcPts val="0"/>
              </a:spcAft>
              <a:buSzPts val="1800"/>
              <a:buChar char="●"/>
            </a:pPr>
            <a:r>
              <a:rPr lang="en" sz="1800"/>
              <a:t>NorthCentral=175% LLSIL </a:t>
            </a:r>
            <a:endParaRPr sz="1800"/>
          </a:p>
          <a:p>
            <a:pPr marL="457200" lvl="0" indent="-342900" algn="l" rtl="0">
              <a:spcBef>
                <a:spcPts val="1000"/>
              </a:spcBef>
              <a:spcAft>
                <a:spcPts val="0"/>
              </a:spcAft>
              <a:buSzPts val="1800"/>
              <a:buChar char="●"/>
            </a:pPr>
            <a:r>
              <a:rPr lang="en" sz="1800"/>
              <a:t>NEAWDB=160% of LLSIL or 90% of wages prior to layoff </a:t>
            </a:r>
            <a:endParaRPr sz="1800"/>
          </a:p>
          <a:p>
            <a:pPr marL="457200" lvl="0" indent="-342900" algn="l" rtl="0">
              <a:spcBef>
                <a:spcPts val="1000"/>
              </a:spcBef>
              <a:spcAft>
                <a:spcPts val="0"/>
              </a:spcAft>
              <a:buSzPts val="1800"/>
              <a:buChar char="●"/>
            </a:pPr>
            <a:r>
              <a:rPr lang="en" sz="1800"/>
              <a:t>Western=200% of LLSIL based on family size </a:t>
            </a:r>
            <a:endParaRPr sz="1800"/>
          </a:p>
          <a:p>
            <a:pPr marL="457200" lvl="0" indent="-342900" algn="l" rtl="0">
              <a:spcBef>
                <a:spcPts val="1000"/>
              </a:spcBef>
              <a:spcAft>
                <a:spcPts val="1000"/>
              </a:spcAft>
              <a:buSzPts val="1800"/>
              <a:buChar char="●"/>
            </a:pPr>
            <a:r>
              <a:rPr lang="en" sz="1800"/>
              <a:t>West Central=uses Living Wage Calculator, roughly 250% of LLSIL</a:t>
            </a:r>
            <a:endParaRPr sz="1800"/>
          </a:p>
        </p:txBody>
      </p:sp>
      <p:sp>
        <p:nvSpPr>
          <p:cNvPr id="272" name="Google Shape;272;p44"/>
          <p:cNvSpPr txBox="1">
            <a:spLocks noGrp="1"/>
          </p:cNvSpPr>
          <p:nvPr>
            <p:ph type="body" idx="4294967295"/>
          </p:nvPr>
        </p:nvSpPr>
        <p:spPr>
          <a:xfrm>
            <a:off x="0" y="1387800"/>
            <a:ext cx="4597500" cy="34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Central=only eligibility definition: falls within the poverty level or the LLSIL </a:t>
            </a:r>
            <a:endParaRPr sz="1800"/>
          </a:p>
          <a:p>
            <a:pPr marL="457200" lvl="0" indent="-342900" algn="l" rtl="0">
              <a:spcBef>
                <a:spcPts val="1000"/>
              </a:spcBef>
              <a:spcAft>
                <a:spcPts val="0"/>
              </a:spcAft>
              <a:buSzPts val="1800"/>
              <a:buChar char="●"/>
            </a:pPr>
            <a:r>
              <a:rPr lang="en" sz="1800"/>
              <a:t>Little Rock=185% of LLSIL or 90% wages prior to layoff</a:t>
            </a:r>
            <a:endParaRPr sz="1800"/>
          </a:p>
          <a:p>
            <a:pPr marL="457200" lvl="0" indent="-342900" algn="l" rtl="0">
              <a:spcBef>
                <a:spcPts val="1000"/>
              </a:spcBef>
              <a:spcAft>
                <a:spcPts val="0"/>
              </a:spcAft>
              <a:buSzPts val="1800"/>
              <a:buChar char="●"/>
            </a:pPr>
            <a:r>
              <a:rPr lang="en" sz="1800"/>
              <a:t>Eastern Arkansas=200% Poverty Level or 90% wages prior to layoff </a:t>
            </a:r>
            <a:endParaRPr sz="1800"/>
          </a:p>
          <a:p>
            <a:pPr marL="457200" lvl="0" indent="-342900" algn="l" rtl="0">
              <a:spcBef>
                <a:spcPts val="1000"/>
              </a:spcBef>
              <a:spcAft>
                <a:spcPts val="0"/>
              </a:spcAft>
              <a:buSzPts val="1800"/>
              <a:buChar char="●"/>
            </a:pPr>
            <a:r>
              <a:rPr lang="en" sz="1800"/>
              <a:t>Southeast=150% of LLSIL or 90% wages prior to layoff </a:t>
            </a:r>
            <a:endParaRPr sz="1800"/>
          </a:p>
          <a:p>
            <a:pPr marL="457200" lvl="0" indent="-342900" algn="l" rtl="0">
              <a:spcBef>
                <a:spcPts val="1000"/>
              </a:spcBef>
              <a:spcAft>
                <a:spcPts val="1000"/>
              </a:spcAft>
              <a:buSzPts val="1800"/>
              <a:buChar char="●"/>
            </a:pPr>
            <a:r>
              <a:rPr lang="en" sz="1800"/>
              <a:t>Southwest=185% LLSIL </a:t>
            </a:r>
            <a:endParaRPr sz="1800"/>
          </a:p>
        </p:txBody>
      </p:sp>
      <p:sp>
        <p:nvSpPr>
          <p:cNvPr id="273" name="Google Shape;273;p44"/>
          <p:cNvSpPr txBox="1"/>
          <p:nvPr/>
        </p:nvSpPr>
        <p:spPr>
          <a:xfrm>
            <a:off x="5315100" y="4777100"/>
            <a:ext cx="3828900" cy="31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Data compiled by Dr. Jake Walker, TSS</a:t>
            </a:r>
            <a:endParaRPr sz="1300">
              <a:solidFill>
                <a:schemeClr val="dk2"/>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txBox="1">
            <a:spLocks noGrp="1"/>
          </p:cNvSpPr>
          <p:nvPr>
            <p:ph type="title"/>
          </p:nvPr>
        </p:nvSpPr>
        <p:spPr>
          <a:xfrm>
            <a:off x="311725" y="500925"/>
            <a:ext cx="39471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WIOA</a:t>
            </a:r>
            <a:endParaRPr/>
          </a:p>
          <a:p>
            <a:pPr marL="0" lvl="0" indent="0" algn="l" rtl="0">
              <a:spcBef>
                <a:spcPts val="0"/>
              </a:spcBef>
              <a:spcAft>
                <a:spcPts val="0"/>
              </a:spcAft>
              <a:buNone/>
            </a:pPr>
            <a:r>
              <a:rPr lang="en"/>
              <a:t>High-Demand</a:t>
            </a:r>
            <a:endParaRPr/>
          </a:p>
        </p:txBody>
      </p:sp>
      <p:sp>
        <p:nvSpPr>
          <p:cNvPr id="279" name="Google Shape;279;p45"/>
          <p:cNvSpPr txBox="1">
            <a:spLocks noGrp="1"/>
          </p:cNvSpPr>
          <p:nvPr>
            <p:ph type="body" idx="1"/>
          </p:nvPr>
        </p:nvSpPr>
        <p:spPr>
          <a:xfrm>
            <a:off x="4258825" y="0"/>
            <a:ext cx="4851600" cy="45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In-demand industry sector or occupation – One of the following [WIOA § 3(23)(A)]</a:t>
            </a:r>
            <a:endParaRPr sz="1400"/>
          </a:p>
          <a:p>
            <a:pPr marL="457200" lvl="0" indent="-317500" algn="l" rtl="0">
              <a:spcBef>
                <a:spcPts val="0"/>
              </a:spcBef>
              <a:spcAft>
                <a:spcPts val="0"/>
              </a:spcAft>
              <a:buSzPts val="1400"/>
              <a:buChar char="●"/>
            </a:pPr>
            <a:r>
              <a:rPr lang="en" sz="1400"/>
              <a:t>A. An industry sector that has a substantial current or potential impact (including through jobs that lead to economic self-sufficiency and opportunities for advancement) on the state, regional, or local economy, as appropriate, and that contributes to the growth or stability of other supporting businesses or the growth of other industry sectors</a:t>
            </a:r>
            <a:endParaRPr sz="1400"/>
          </a:p>
          <a:p>
            <a:pPr marL="457200" lvl="0" indent="-317500" algn="l" rtl="0">
              <a:spcBef>
                <a:spcPts val="0"/>
              </a:spcBef>
              <a:spcAft>
                <a:spcPts val="0"/>
              </a:spcAft>
              <a:buSzPts val="1400"/>
              <a:buChar char="●"/>
            </a:pPr>
            <a:r>
              <a:rPr lang="en" sz="1400"/>
              <a:t>B. An occupation that currently has or is projected to have a number of positions (including positions that lead to economic self-sufficiency and opportunities for advancement) in an industry sector so as to have a significant impact on the state, regional, or local economy, as appropriate.</a:t>
            </a:r>
            <a:endParaRPr sz="1400"/>
          </a:p>
          <a:p>
            <a:pPr marL="0" lvl="0" indent="0" algn="l" rtl="0">
              <a:spcBef>
                <a:spcPts val="1000"/>
              </a:spcBef>
              <a:spcAft>
                <a:spcPts val="0"/>
              </a:spcAft>
              <a:buNone/>
            </a:pPr>
            <a:r>
              <a:rPr lang="en" sz="1400"/>
              <a:t>The determination of whether an industry sector or occupation is in-demand is made by the AWDB or LWDB, as appropriate, using state and regional business and labor market projections, including the use of labor market information [WIOA §3(23)(B)].</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6"/>
          <p:cNvSpPr txBox="1">
            <a:spLocks noGrp="1"/>
          </p:cNvSpPr>
          <p:nvPr>
            <p:ph type="title"/>
          </p:nvPr>
        </p:nvSpPr>
        <p:spPr>
          <a:xfrm>
            <a:off x="311725" y="500925"/>
            <a:ext cx="39471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DWS</a:t>
            </a:r>
            <a:endParaRPr/>
          </a:p>
          <a:p>
            <a:pPr marL="0" lvl="0" indent="0" algn="l" rtl="0">
              <a:spcBef>
                <a:spcPts val="0"/>
              </a:spcBef>
              <a:spcAft>
                <a:spcPts val="0"/>
              </a:spcAft>
              <a:buNone/>
            </a:pPr>
            <a:r>
              <a:rPr lang="en"/>
              <a:t>High-Skill</a:t>
            </a:r>
            <a:endParaRPr/>
          </a:p>
        </p:txBody>
      </p:sp>
      <p:sp>
        <p:nvSpPr>
          <p:cNvPr id="285" name="Google Shape;285;p46"/>
          <p:cNvSpPr txBox="1">
            <a:spLocks noGrp="1"/>
          </p:cNvSpPr>
          <p:nvPr>
            <p:ph type="body" idx="1"/>
          </p:nvPr>
        </p:nvSpPr>
        <p:spPr>
          <a:xfrm>
            <a:off x="4572000" y="375625"/>
            <a:ext cx="4392600" cy="45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High Skill: Requires Doctoral or professional, Master’s, or Bachelor’s Degree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Moderate Skill: Requires Associate degree, Postsecondary non-degree award, or some college but no degree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Low Skill: High School diploma or equivalent, No Formal Education</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7"/>
          <p:cNvPicPr preferRelativeResize="0"/>
          <p:nvPr/>
        </p:nvPicPr>
        <p:blipFill>
          <a:blip r:embed="rId3">
            <a:alphaModFix/>
          </a:blip>
          <a:stretch>
            <a:fillRect/>
          </a:stretch>
        </p:blipFill>
        <p:spPr>
          <a:xfrm rot="-986283">
            <a:off x="3464107" y="412620"/>
            <a:ext cx="2149638" cy="2149638"/>
          </a:xfrm>
          <a:prstGeom prst="rect">
            <a:avLst/>
          </a:prstGeom>
          <a:noFill/>
          <a:ln>
            <a:noFill/>
          </a:ln>
        </p:spPr>
      </p:pic>
      <p:pic>
        <p:nvPicPr>
          <p:cNvPr id="291" name="Google Shape;291;p47"/>
          <p:cNvPicPr preferRelativeResize="0"/>
          <p:nvPr/>
        </p:nvPicPr>
        <p:blipFill>
          <a:blip r:embed="rId4">
            <a:alphaModFix/>
          </a:blip>
          <a:stretch>
            <a:fillRect/>
          </a:stretch>
        </p:blipFill>
        <p:spPr>
          <a:xfrm>
            <a:off x="2839600" y="3117025"/>
            <a:ext cx="3578750" cy="1911550"/>
          </a:xfrm>
          <a:prstGeom prst="rect">
            <a:avLst/>
          </a:prstGeom>
          <a:noFill/>
          <a:ln>
            <a:noFill/>
          </a:ln>
        </p:spPr>
      </p:pic>
      <p:pic>
        <p:nvPicPr>
          <p:cNvPr id="292" name="Google Shape;292;p47"/>
          <p:cNvPicPr preferRelativeResize="0"/>
          <p:nvPr/>
        </p:nvPicPr>
        <p:blipFill>
          <a:blip r:embed="rId5">
            <a:alphaModFix/>
          </a:blip>
          <a:stretch>
            <a:fillRect/>
          </a:stretch>
        </p:blipFill>
        <p:spPr>
          <a:xfrm>
            <a:off x="159600" y="141763"/>
            <a:ext cx="2850350" cy="2850350"/>
          </a:xfrm>
          <a:prstGeom prst="rect">
            <a:avLst/>
          </a:prstGeom>
          <a:noFill/>
          <a:ln>
            <a:noFill/>
          </a:ln>
        </p:spPr>
      </p:pic>
      <p:pic>
        <p:nvPicPr>
          <p:cNvPr id="293" name="Google Shape;293;p47"/>
          <p:cNvPicPr preferRelativeResize="0"/>
          <p:nvPr/>
        </p:nvPicPr>
        <p:blipFill>
          <a:blip r:embed="rId6">
            <a:alphaModFix/>
          </a:blip>
          <a:stretch>
            <a:fillRect/>
          </a:stretch>
        </p:blipFill>
        <p:spPr>
          <a:xfrm>
            <a:off x="6111000" y="152413"/>
            <a:ext cx="2829075" cy="2829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CIP, SOC, and NAICS Codes</a:t>
            </a:r>
            <a:endParaRPr/>
          </a:p>
        </p:txBody>
      </p:sp>
      <p:sp>
        <p:nvSpPr>
          <p:cNvPr id="299" name="Google Shape;299;p48"/>
          <p:cNvSpPr txBox="1">
            <a:spLocks noGrp="1"/>
          </p:cNvSpPr>
          <p:nvPr>
            <p:ph type="body" idx="1"/>
          </p:nvPr>
        </p:nvSpPr>
        <p:spPr>
          <a:xfrm>
            <a:off x="4507500" y="500925"/>
            <a:ext cx="4303500" cy="40986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2100"/>
              <a:t>CIP- Classification of Instructional Programs</a:t>
            </a:r>
            <a:endParaRPr sz="2100"/>
          </a:p>
          <a:p>
            <a:pPr marL="457200" lvl="0" indent="-361950" algn="l" rtl="0">
              <a:spcBef>
                <a:spcPts val="1000"/>
              </a:spcBef>
              <a:spcAft>
                <a:spcPts val="0"/>
              </a:spcAft>
              <a:buSzPts val="2100"/>
              <a:buChar char="●"/>
            </a:pPr>
            <a:r>
              <a:rPr lang="en" sz="2100"/>
              <a:t>SOC- Standard Occupational Classification</a:t>
            </a:r>
            <a:endParaRPr sz="2100"/>
          </a:p>
          <a:p>
            <a:pPr marL="457200" lvl="0" indent="-361950" algn="l" rtl="0">
              <a:spcBef>
                <a:spcPts val="1000"/>
              </a:spcBef>
              <a:spcAft>
                <a:spcPts val="0"/>
              </a:spcAft>
              <a:buSzPts val="2100"/>
              <a:buChar char="●"/>
            </a:pPr>
            <a:r>
              <a:rPr lang="en" sz="2100"/>
              <a:t>NAICS- North American Industry Classification System</a:t>
            </a:r>
            <a:endParaRPr sz="2100"/>
          </a:p>
          <a:p>
            <a:pPr marL="0" lvl="0" indent="0" algn="l" rtl="0">
              <a:spcBef>
                <a:spcPts val="1000"/>
              </a:spcBef>
              <a:spcAft>
                <a:spcPts val="1000"/>
              </a:spcAft>
              <a:buNone/>
            </a:pPr>
            <a:endParaRPr sz="1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CIP SOC Crosswalk</a:t>
            </a:r>
            <a:endParaRPr/>
          </a:p>
        </p:txBody>
      </p:sp>
      <p:sp>
        <p:nvSpPr>
          <p:cNvPr id="305" name="Google Shape;305;p49"/>
          <p:cNvSpPr txBox="1">
            <a:spLocks noGrp="1"/>
          </p:cNvSpPr>
          <p:nvPr>
            <p:ph type="body" idx="1"/>
          </p:nvPr>
        </p:nvSpPr>
        <p:spPr>
          <a:xfrm>
            <a:off x="4507500" y="500925"/>
            <a:ext cx="4303500" cy="4098600"/>
          </a:xfrm>
          <a:prstGeom prst="rect">
            <a:avLst/>
          </a:prstGeom>
        </p:spPr>
        <p:txBody>
          <a:bodyPr spcFirstLastPara="1" wrap="square" lIns="91425" tIns="91425" rIns="91425" bIns="91425" anchor="t" anchorCtr="0">
            <a:normAutofit fontScale="92500" lnSpcReduction="10000"/>
          </a:bodyPr>
          <a:lstStyle/>
          <a:p>
            <a:pPr marL="457200" lvl="0" indent="-349250" algn="l" rtl="0">
              <a:spcBef>
                <a:spcPts val="0"/>
              </a:spcBef>
              <a:spcAft>
                <a:spcPts val="0"/>
              </a:spcAft>
              <a:buSzPts val="1900"/>
              <a:buChar char="●"/>
            </a:pPr>
            <a:r>
              <a:rPr lang="en" sz="1900"/>
              <a:t>A joint effort by the Bureau of Labor Statistics and the National Center for Education Statistics </a:t>
            </a:r>
            <a:endParaRPr sz="1900"/>
          </a:p>
          <a:p>
            <a:pPr marL="457200" lvl="0" indent="-349250" algn="l" rtl="0">
              <a:spcBef>
                <a:spcPts val="1000"/>
              </a:spcBef>
              <a:spcAft>
                <a:spcPts val="0"/>
              </a:spcAft>
              <a:buSzPts val="1900"/>
              <a:buChar char="●"/>
            </a:pPr>
            <a:r>
              <a:rPr lang="en" sz="1900"/>
              <a:t>Matches 6-digit CIP Codes from the 2020 CIP with 6-digit detailed descriptions from the 2018 SOC.</a:t>
            </a:r>
            <a:endParaRPr sz="1900"/>
          </a:p>
          <a:p>
            <a:pPr marL="457200" lvl="0" indent="-349250" algn="l" rtl="0">
              <a:spcBef>
                <a:spcPts val="1000"/>
              </a:spcBef>
              <a:spcAft>
                <a:spcPts val="1000"/>
              </a:spcAft>
              <a:buSzPts val="1900"/>
              <a:buChar char="●"/>
            </a:pPr>
            <a:r>
              <a:rPr lang="en" sz="1900"/>
              <a:t>Purpose is to match postsecondary programs of study that provide graduates with specific skills and knowledge to occupations requiring those skills or knowledge to be successful. </a:t>
            </a:r>
            <a:endParaRPr sz="1900"/>
          </a:p>
        </p:txBody>
      </p:sp>
      <p:sp>
        <p:nvSpPr>
          <p:cNvPr id="306" name="Google Shape;306;p49"/>
          <p:cNvSpPr txBox="1"/>
          <p:nvPr/>
        </p:nvSpPr>
        <p:spPr>
          <a:xfrm>
            <a:off x="-6125" y="1156550"/>
            <a:ext cx="4342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a:solidFill>
                  <a:schemeClr val="hlink"/>
                </a:solidFill>
                <a:latin typeface="Merriweather"/>
                <a:ea typeface="Merriweather"/>
                <a:cs typeface="Merriweather"/>
                <a:sym typeface="Merriweather"/>
                <a:hlinkClick r:id="rId3"/>
              </a:rPr>
              <a:t>https://nces.ed.gov/ipeds/cipcode/post3.aspx?y=56</a:t>
            </a:r>
            <a:r>
              <a:rPr lang="en" sz="1200">
                <a:solidFill>
                  <a:schemeClr val="lt1"/>
                </a:solidFill>
                <a:latin typeface="Merriweather"/>
                <a:ea typeface="Merriweather"/>
                <a:cs typeface="Merriweather"/>
                <a:sym typeface="Merriweather"/>
              </a:rPr>
              <a:t> </a:t>
            </a:r>
            <a:endParaRPr sz="1200">
              <a:solidFill>
                <a:schemeClr val="lt1"/>
              </a:solidFill>
              <a:latin typeface="Merriweather"/>
              <a:ea typeface="Merriweather"/>
              <a:cs typeface="Merriweather"/>
              <a:sym typeface="Merriweather"/>
            </a:endParaRPr>
          </a:p>
        </p:txBody>
      </p:sp>
      <p:sp>
        <p:nvSpPr>
          <p:cNvPr id="307" name="Google Shape;307;p49"/>
          <p:cNvSpPr txBox="1"/>
          <p:nvPr/>
        </p:nvSpPr>
        <p:spPr>
          <a:xfrm>
            <a:off x="1249950" y="4035300"/>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Roboto"/>
                <a:ea typeface="Roboto"/>
                <a:cs typeface="Roboto"/>
                <a:sym typeface="Roboto"/>
                <a:hlinkClick r:id="rId4"/>
              </a:rPr>
              <a:t>https://www.bls.gov/oes/current/naics3_611000.htm#:~:text=NAICS%20611000%20%2D%20Educational%20Services%20is,%3A%20Sector%2061%20%2D%20Educational%20Services.&amp;text=SOC%20Major%20Groups%20in%20NAICS,00%2D0000%20All%20Occupations</a:t>
            </a:r>
            <a:r>
              <a:rPr lang="en" sz="1000">
                <a:solidFill>
                  <a:schemeClr val="lt1"/>
                </a:solidFill>
                <a:latin typeface="Roboto"/>
                <a:ea typeface="Roboto"/>
                <a:cs typeface="Roboto"/>
                <a:sym typeface="Roboto"/>
              </a:rPr>
              <a:t> </a:t>
            </a:r>
            <a:endParaRPr sz="1000">
              <a:solidFill>
                <a:schemeClr val="lt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0"/>
          <p:cNvPicPr preferRelativeResize="0"/>
          <p:nvPr/>
        </p:nvPicPr>
        <p:blipFill>
          <a:blip r:embed="rId3">
            <a:alphaModFix/>
          </a:blip>
          <a:stretch>
            <a:fillRect/>
          </a:stretch>
        </p:blipFill>
        <p:spPr>
          <a:xfrm>
            <a:off x="1778763" y="152400"/>
            <a:ext cx="5586473" cy="48386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Credential of Value Examples </a:t>
            </a:r>
            <a:endParaRPr/>
          </a:p>
          <a:p>
            <a:pPr marL="0" lvl="0" indent="0" algn="l" rtl="0">
              <a:spcBef>
                <a:spcPts val="0"/>
              </a:spcBef>
              <a:spcAft>
                <a:spcPts val="0"/>
              </a:spcAft>
              <a:buNone/>
            </a:pPr>
            <a:r>
              <a:rPr lang="en"/>
              <a:t>From Other States</a:t>
            </a:r>
            <a:endParaRPr/>
          </a:p>
        </p:txBody>
      </p:sp>
      <p:sp>
        <p:nvSpPr>
          <p:cNvPr id="318" name="Google Shape;318;p51"/>
          <p:cNvSpPr txBox="1">
            <a:spLocks noGrp="1"/>
          </p:cNvSpPr>
          <p:nvPr>
            <p:ph type="body" idx="1"/>
          </p:nvPr>
        </p:nvSpPr>
        <p:spPr>
          <a:xfrm>
            <a:off x="4572000" y="109325"/>
            <a:ext cx="4166400" cy="409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u="sng">
                <a:solidFill>
                  <a:schemeClr val="hlink"/>
                </a:solidFill>
                <a:hlinkClick r:id="rId3"/>
              </a:rPr>
              <a:t>Alabama</a:t>
            </a:r>
            <a:endParaRPr sz="1800"/>
          </a:p>
          <a:p>
            <a:pPr marL="457200" lvl="0" indent="-342900" algn="l" rtl="0">
              <a:spcBef>
                <a:spcPts val="1000"/>
              </a:spcBef>
              <a:spcAft>
                <a:spcPts val="0"/>
              </a:spcAft>
              <a:buSzPts val="1800"/>
              <a:buChar char="●"/>
            </a:pPr>
            <a:r>
              <a:rPr lang="en" sz="1800" u="sng">
                <a:solidFill>
                  <a:schemeClr val="hlink"/>
                </a:solidFill>
                <a:hlinkClick r:id="rId4"/>
              </a:rPr>
              <a:t>Florida</a:t>
            </a:r>
            <a:endParaRPr sz="1800"/>
          </a:p>
          <a:p>
            <a:pPr marL="457200" lvl="0" indent="-342900" algn="l" rtl="0">
              <a:spcBef>
                <a:spcPts val="1000"/>
              </a:spcBef>
              <a:spcAft>
                <a:spcPts val="0"/>
              </a:spcAft>
              <a:buSzPts val="1800"/>
              <a:buChar char="●"/>
            </a:pPr>
            <a:r>
              <a:rPr lang="en" sz="1800" u="sng">
                <a:solidFill>
                  <a:schemeClr val="hlink"/>
                </a:solidFill>
                <a:hlinkClick r:id="rId5"/>
              </a:rPr>
              <a:t>Hawaii</a:t>
            </a:r>
            <a:endParaRPr sz="1800"/>
          </a:p>
          <a:p>
            <a:pPr marL="457200" lvl="0" indent="-342900" algn="l" rtl="0">
              <a:spcBef>
                <a:spcPts val="1000"/>
              </a:spcBef>
              <a:spcAft>
                <a:spcPts val="0"/>
              </a:spcAft>
              <a:buSzPts val="1800"/>
              <a:buChar char="●"/>
            </a:pPr>
            <a:r>
              <a:rPr lang="en" sz="1800" u="sng">
                <a:solidFill>
                  <a:schemeClr val="hlink"/>
                </a:solidFill>
                <a:hlinkClick r:id="rId6"/>
              </a:rPr>
              <a:t>Indiana</a:t>
            </a:r>
            <a:endParaRPr sz="1800"/>
          </a:p>
          <a:p>
            <a:pPr marL="457200" lvl="0" indent="-342900" algn="l" rtl="0">
              <a:spcBef>
                <a:spcPts val="1000"/>
              </a:spcBef>
              <a:spcAft>
                <a:spcPts val="0"/>
              </a:spcAft>
              <a:buSzPts val="1800"/>
              <a:buChar char="●"/>
            </a:pPr>
            <a:r>
              <a:rPr lang="en" sz="1800" u="sng">
                <a:solidFill>
                  <a:schemeClr val="hlink"/>
                </a:solidFill>
                <a:hlinkClick r:id="rId7"/>
              </a:rPr>
              <a:t>Texas</a:t>
            </a:r>
            <a:endParaRPr sz="1800"/>
          </a:p>
          <a:p>
            <a:pPr marL="914400" lvl="1" indent="-342900" algn="l" rtl="0">
              <a:spcBef>
                <a:spcPts val="1000"/>
              </a:spcBef>
              <a:spcAft>
                <a:spcPts val="0"/>
              </a:spcAft>
              <a:buSzPts val="1800"/>
              <a:buChar char="○"/>
            </a:pPr>
            <a:r>
              <a:rPr lang="en" sz="1800"/>
              <a:t>CoV must meet a certain cost-benefit threshold</a:t>
            </a:r>
            <a:endParaRPr sz="1800"/>
          </a:p>
          <a:p>
            <a:pPr marL="914400" lvl="1" indent="-342900" algn="l" rtl="0">
              <a:spcBef>
                <a:spcPts val="1000"/>
              </a:spcBef>
              <a:spcAft>
                <a:spcPts val="1000"/>
              </a:spcAft>
              <a:buSzPts val="1800"/>
              <a:buChar char="○"/>
            </a:pPr>
            <a:r>
              <a:rPr lang="en" sz="1800"/>
              <a:t>A typical student with that credential must earn enough within 10 years to pay for the cost of their education and surpass the earnings of a typical high school graduate</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12757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LEARNS Executive Order </a:t>
            </a:r>
            <a:endParaRPr/>
          </a:p>
        </p:txBody>
      </p:sp>
      <p:sp>
        <p:nvSpPr>
          <p:cNvPr id="83" name="Google Shape;83;p16"/>
          <p:cNvSpPr txBox="1">
            <a:spLocks noGrp="1"/>
          </p:cNvSpPr>
          <p:nvPr>
            <p:ph type="body" idx="1"/>
          </p:nvPr>
        </p:nvSpPr>
        <p:spPr>
          <a:xfrm>
            <a:off x="0" y="808875"/>
            <a:ext cx="9144000" cy="3936000"/>
          </a:xfrm>
          <a:prstGeom prst="rect">
            <a:avLst/>
          </a:prstGeom>
          <a:solidFill>
            <a:schemeClr val="lt1"/>
          </a:solidFill>
        </p:spPr>
        <p:txBody>
          <a:bodyPr spcFirstLastPara="1" wrap="square" lIns="91425" tIns="91425" rIns="91425" bIns="91425" anchor="t" anchorCtr="0">
            <a:noAutofit/>
          </a:bodyPr>
          <a:lstStyle/>
          <a:p>
            <a:pPr marL="457200" lvl="0" indent="-333375" algn="l" rtl="0">
              <a:spcBef>
                <a:spcPts val="0"/>
              </a:spcBef>
              <a:spcAft>
                <a:spcPts val="0"/>
              </a:spcAft>
              <a:buSzPts val="1650"/>
              <a:buChar char="●"/>
            </a:pPr>
            <a:r>
              <a:rPr lang="en" sz="1650"/>
              <a:t>An analysis of the alignment of the programs, degrees and certificates, and industry-recognized credentials offered by Arkansas K-12, postsecondary, and workforce institutions;</a:t>
            </a:r>
            <a:endParaRPr sz="1650"/>
          </a:p>
          <a:p>
            <a:pPr marL="457200" lvl="0" indent="-333375" algn="l" rtl="0">
              <a:spcBef>
                <a:spcPts val="1000"/>
              </a:spcBef>
              <a:spcAft>
                <a:spcPts val="0"/>
              </a:spcAft>
              <a:buSzPts val="1650"/>
              <a:buChar char="●"/>
            </a:pPr>
            <a:r>
              <a:rPr lang="en" sz="1650"/>
              <a:t>An analysis of the alignment of these programs, degrees and certificates, and industry-recognized credentials with high-growth, high-demand, high-skill, and high-wage employment opportunities in Arkansas;</a:t>
            </a:r>
            <a:endParaRPr sz="1650"/>
          </a:p>
          <a:p>
            <a:pPr marL="457200" lvl="0" indent="-333375" algn="l" rtl="0">
              <a:spcBef>
                <a:spcPts val="1000"/>
              </a:spcBef>
              <a:spcAft>
                <a:spcPts val="0"/>
              </a:spcAft>
              <a:buSzPts val="1650"/>
              <a:buChar char="●"/>
            </a:pPr>
            <a:r>
              <a:rPr lang="en" sz="1650"/>
              <a:t>An evaluation of the outcomes of individuals who participate in or receive these programs, degrees and certificates, and industry-recognized credentials such as academic achievement, college readiness, postsecondary enrollment and completion, attainment of degrees, certificates, credentials of value, and employment and wages; and</a:t>
            </a:r>
            <a:endParaRPr sz="1650"/>
          </a:p>
          <a:p>
            <a:pPr marL="457200" lvl="0" indent="-333375" algn="l" rtl="0">
              <a:spcBef>
                <a:spcPts val="1000"/>
              </a:spcBef>
              <a:spcAft>
                <a:spcPts val="1000"/>
              </a:spcAft>
              <a:buSzPts val="1650"/>
              <a:buChar char="●"/>
            </a:pPr>
            <a:r>
              <a:rPr lang="en" sz="1650"/>
              <a:t>An analysis of the return on investment of the programs, degrees and certificates, and industry-recognized credentials offered by Arkansas K-12, postsecondary, and workforce institutions.</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title"/>
          </p:nvPr>
        </p:nvSpPr>
        <p:spPr>
          <a:xfrm>
            <a:off x="599025" y="360400"/>
            <a:ext cx="6247800" cy="1887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u="sng">
                <a:solidFill>
                  <a:schemeClr val="hlink"/>
                </a:solidFill>
                <a:hlinkClick r:id="rId3"/>
              </a:rPr>
              <a:t>Credentials of Value Additional Resources and Information</a:t>
            </a:r>
            <a:endParaRPr/>
          </a:p>
        </p:txBody>
      </p:sp>
      <p:sp>
        <p:nvSpPr>
          <p:cNvPr id="324" name="Google Shape;324;p52"/>
          <p:cNvSpPr txBox="1"/>
          <p:nvPr/>
        </p:nvSpPr>
        <p:spPr>
          <a:xfrm>
            <a:off x="3171350" y="3354775"/>
            <a:ext cx="5811600" cy="10771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dirty="0">
                <a:solidFill>
                  <a:schemeClr val="tx1"/>
                </a:solidFill>
                <a:latin typeface="Roboto"/>
                <a:ea typeface="Roboto"/>
                <a:cs typeface="Roboto"/>
                <a:sym typeface="Roboto"/>
                <a:hlinkClick r:id="rId4">
                  <a:extLst>
                    <a:ext uri="{A12FA001-AC4F-418D-AE19-62706E023703}">
                      <ahyp:hlinkClr xmlns:ahyp="http://schemas.microsoft.com/office/drawing/2018/hyperlinkcolor" val="tx"/>
                    </a:ext>
                  </a:extLst>
                </a:hlinkClick>
              </a:rPr>
              <a:t>tina.moore@adhe.edu</a:t>
            </a:r>
            <a:r>
              <a:rPr lang="en" sz="2400" b="1" u="sng" dirty="0">
                <a:solidFill>
                  <a:schemeClr val="tx1"/>
                </a:solidFill>
                <a:latin typeface="Roboto"/>
                <a:ea typeface="Roboto"/>
                <a:cs typeface="Roboto"/>
                <a:sym typeface="Roboto"/>
              </a:rPr>
              <a:t> </a:t>
            </a:r>
            <a:endParaRPr sz="2400" b="1" dirty="0">
              <a:solidFill>
                <a:schemeClr val="tx1"/>
              </a:solidFill>
              <a:latin typeface="Roboto"/>
              <a:ea typeface="Roboto"/>
              <a:cs typeface="Roboto"/>
              <a:sym typeface="Roboto"/>
            </a:endParaRPr>
          </a:p>
          <a:p>
            <a:pPr marL="0" lvl="0" indent="0" algn="l" rtl="0">
              <a:spcBef>
                <a:spcPts val="600"/>
              </a:spcBef>
              <a:spcAft>
                <a:spcPts val="600"/>
              </a:spcAft>
              <a:buNone/>
            </a:pPr>
            <a:r>
              <a:rPr lang="en" sz="2400" b="1" u="sng" dirty="0">
                <a:solidFill>
                  <a:schemeClr val="dk1"/>
                </a:solidFill>
                <a:latin typeface="Roboto"/>
                <a:ea typeface="Roboto"/>
                <a:cs typeface="Roboto"/>
                <a:sym typeface="Roboto"/>
                <a:hlinkClick r:id="rId5">
                  <a:extLst>
                    <a:ext uri="{A12FA001-AC4F-418D-AE19-62706E023703}">
                      <ahyp:hlinkClr xmlns:ahyp="http://schemas.microsoft.com/office/drawing/2018/hyperlinkcolor" val="tx"/>
                    </a:ext>
                  </a:extLst>
                </a:hlinkClick>
              </a:rPr>
              <a:t>linkedin.com/in/tina-moore-4a1314181</a:t>
            </a:r>
            <a:endParaRPr dirty="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325050"/>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LEARNS Act (SB294/Act237)</a:t>
            </a:r>
            <a:endParaRPr/>
          </a:p>
        </p:txBody>
      </p:sp>
      <p:sp>
        <p:nvSpPr>
          <p:cNvPr id="89" name="Google Shape;89;p17"/>
          <p:cNvSpPr txBox="1">
            <a:spLocks noGrp="1"/>
          </p:cNvSpPr>
          <p:nvPr>
            <p:ph type="body" idx="1"/>
          </p:nvPr>
        </p:nvSpPr>
        <p:spPr>
          <a:xfrm>
            <a:off x="682500" y="1638900"/>
            <a:ext cx="7966200" cy="18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highlight>
                  <a:srgbClr val="FFFFFF"/>
                </a:highlight>
              </a:rPr>
              <a:t>6-16-1803. Career-ready pathway requirements.  </a:t>
            </a:r>
            <a:endParaRPr sz="2000">
              <a:highlight>
                <a:srgbClr val="FFFFFF"/>
              </a:highlight>
            </a:endParaRPr>
          </a:p>
          <a:p>
            <a:pPr marL="0" lvl="0" indent="0" algn="l" rtl="0">
              <a:spcBef>
                <a:spcPts val="1000"/>
              </a:spcBef>
              <a:spcAft>
                <a:spcPts val="0"/>
              </a:spcAft>
              <a:buNone/>
            </a:pPr>
            <a:r>
              <a:rPr lang="en" sz="2000">
                <a:highlight>
                  <a:srgbClr val="FFFFFF"/>
                </a:highlight>
              </a:rPr>
              <a:t>(a)  A career-ready pathway to a diploma shall: </a:t>
            </a:r>
            <a:endParaRPr sz="2000">
              <a:highlight>
                <a:srgbClr val="FFFFFF"/>
              </a:highlight>
            </a:endParaRPr>
          </a:p>
          <a:p>
            <a:pPr marL="457200" lvl="0" indent="0" algn="l" rtl="0">
              <a:spcBef>
                <a:spcPts val="1000"/>
              </a:spcBef>
              <a:spcAft>
                <a:spcPts val="0"/>
              </a:spcAft>
              <a:buNone/>
            </a:pPr>
            <a:r>
              <a:rPr lang="en" sz="2000">
                <a:highlight>
                  <a:srgbClr val="FFFFFF"/>
                </a:highlight>
              </a:rPr>
              <a:t>(1)  Provide a student with </a:t>
            </a:r>
            <a:r>
              <a:rPr lang="en" sz="2000" b="1" i="1">
                <a:highlight>
                  <a:srgbClr val="FFFFFF"/>
                </a:highlight>
              </a:rPr>
              <a:t>credentials of value</a:t>
            </a:r>
            <a:r>
              <a:rPr lang="en" sz="2000">
                <a:highlight>
                  <a:srgbClr val="FFFFFF"/>
                </a:highlight>
              </a:rPr>
              <a:t> in a desired </a:t>
            </a:r>
            <a:r>
              <a:rPr lang="en" sz="2000" b="1" i="1">
                <a:highlight>
                  <a:srgbClr val="FFFFFF"/>
                </a:highlight>
              </a:rPr>
              <a:t>high-wage, high-growth </a:t>
            </a:r>
            <a:r>
              <a:rPr lang="en" sz="2000">
                <a:highlight>
                  <a:srgbClr val="FFFFFF"/>
                </a:highlight>
              </a:rPr>
              <a:t>career and a strong academic core;</a:t>
            </a:r>
            <a:endParaRPr sz="2000">
              <a:highlight>
                <a:srgbClr val="FFFFFF"/>
              </a:highlight>
            </a:endParaRPr>
          </a:p>
          <a:p>
            <a:pPr marL="0" lvl="0" indent="0" algn="l" rtl="0">
              <a:spcBef>
                <a:spcPts val="1000"/>
              </a:spcBef>
              <a:spcAft>
                <a:spcPts val="1000"/>
              </a:spcAft>
              <a:buNone/>
            </a:pPr>
            <a:r>
              <a:rPr lang="en" sz="2000" i="1">
                <a:highlight>
                  <a:srgbClr val="FFFFFF"/>
                </a:highlight>
              </a:rPr>
              <a:t>(References: High-wage 6x. High-growth 5x. Credential 6x.)</a:t>
            </a:r>
            <a:r>
              <a:rPr lang="en" sz="2000">
                <a:highlight>
                  <a:srgbClr val="FFFFFF"/>
                </a:highlight>
              </a:rPr>
              <a:t>  </a:t>
            </a:r>
            <a:endParaRPr sz="2000"/>
          </a:p>
        </p:txBody>
      </p:sp>
      <p:sp>
        <p:nvSpPr>
          <p:cNvPr id="90" name="Google Shape;90;p17"/>
          <p:cNvSpPr txBox="1"/>
          <p:nvPr/>
        </p:nvSpPr>
        <p:spPr>
          <a:xfrm>
            <a:off x="558600" y="4317575"/>
            <a:ext cx="8188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3"/>
              </a:rPr>
              <a:t>https://www.arkleg.state.ar.us/Acts/FTPDocument?path=%2FACTS%2F2023R%2FPublic%2F&amp;file=237.pdf&amp;ddBienniumSession=2023%2F2023R</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38950"/>
            <a:ext cx="852060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20"/>
              <a:t>H. R. 6585 [Report No. 118–337] To amend the Higher Education Act of 1965 to extend Federal Pell Grant eligibility to certain short-term workforce programs. </a:t>
            </a:r>
            <a:endParaRPr sz="2420"/>
          </a:p>
        </p:txBody>
      </p:sp>
      <p:sp>
        <p:nvSpPr>
          <p:cNvPr id="96" name="Google Shape;96;p18"/>
          <p:cNvSpPr txBox="1">
            <a:spLocks noGrp="1"/>
          </p:cNvSpPr>
          <p:nvPr>
            <p:ph type="body" idx="1"/>
          </p:nvPr>
        </p:nvSpPr>
        <p:spPr>
          <a:xfrm>
            <a:off x="682500" y="1638900"/>
            <a:ext cx="7966200" cy="18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highlight>
                  <a:srgbClr val="FFFFFF"/>
                </a:highlight>
              </a:rPr>
              <a:t> (The program) provides an education aligned with the requirements of </a:t>
            </a:r>
            <a:r>
              <a:rPr lang="en" sz="2200" b="1" i="1">
                <a:highlight>
                  <a:srgbClr val="FFFFFF"/>
                </a:highlight>
              </a:rPr>
              <a:t>high-skill, high-wage</a:t>
            </a:r>
            <a:r>
              <a:rPr lang="en" sz="2200">
                <a:highlight>
                  <a:srgbClr val="FFFFFF"/>
                </a:highlight>
              </a:rPr>
              <a:t> (as identified by the State pursuant to section 122 of the Carl D. Perkins Career and Technical Education Act (20 U.S.C. 2342), or </a:t>
            </a:r>
            <a:r>
              <a:rPr lang="en" sz="2200" b="1" i="1">
                <a:highlight>
                  <a:srgbClr val="FFFFFF"/>
                </a:highlight>
              </a:rPr>
              <a:t>in-demand</a:t>
            </a:r>
            <a:r>
              <a:rPr lang="en" sz="2200">
                <a:highlight>
                  <a:srgbClr val="FFFFFF"/>
                </a:highlight>
              </a:rPr>
              <a:t> industry sectors or occupations.</a:t>
            </a:r>
            <a:endParaRPr sz="2200">
              <a:highlight>
                <a:srgbClr val="FFFFFF"/>
              </a:highlight>
            </a:endParaRPr>
          </a:p>
          <a:p>
            <a:pPr marL="0" lvl="0" indent="0" algn="l" rtl="0">
              <a:spcBef>
                <a:spcPts val="1000"/>
              </a:spcBef>
              <a:spcAft>
                <a:spcPts val="1000"/>
              </a:spcAft>
              <a:buNone/>
            </a:pPr>
            <a:r>
              <a:rPr lang="en" sz="2200" i="1">
                <a:highlight>
                  <a:srgbClr val="FFFFFF"/>
                </a:highlight>
              </a:rPr>
              <a:t>(Multiple references to credentials)</a:t>
            </a:r>
            <a:endParaRPr sz="2200" i="1">
              <a:highlight>
                <a:srgbClr val="FFFFFF"/>
              </a:highlight>
            </a:endParaRPr>
          </a:p>
        </p:txBody>
      </p:sp>
      <p:sp>
        <p:nvSpPr>
          <p:cNvPr id="97" name="Google Shape;97;p18"/>
          <p:cNvSpPr txBox="1"/>
          <p:nvPr/>
        </p:nvSpPr>
        <p:spPr>
          <a:xfrm>
            <a:off x="558600" y="4317575"/>
            <a:ext cx="81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3"/>
              </a:rPr>
              <a:t>https://www.congress.gov/118/bills/hr6585/BILLS-118hr6585rh.pdf</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325050"/>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Perkins V</a:t>
            </a:r>
            <a:endParaRPr/>
          </a:p>
        </p:txBody>
      </p:sp>
      <p:sp>
        <p:nvSpPr>
          <p:cNvPr id="103" name="Google Shape;103;p19"/>
          <p:cNvSpPr txBox="1">
            <a:spLocks noGrp="1"/>
          </p:cNvSpPr>
          <p:nvPr>
            <p:ph type="body" idx="1"/>
          </p:nvPr>
        </p:nvSpPr>
        <p:spPr>
          <a:xfrm>
            <a:off x="682500" y="1638900"/>
            <a:ext cx="7966200" cy="18399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2200">
                <a:highlight>
                  <a:srgbClr val="FFFFFF"/>
                </a:highlight>
              </a:rPr>
              <a:t>The Strengthening Career and Technical Education for the 21st Century Act (Perkins V) requires Perkins funded programs to prepare students for “</a:t>
            </a:r>
            <a:r>
              <a:rPr lang="en" sz="2200" b="1" i="1">
                <a:highlight>
                  <a:srgbClr val="FFFFFF"/>
                </a:highlight>
              </a:rPr>
              <a:t>high-skill, high-wage, or in-demand occupations</a:t>
            </a:r>
            <a:r>
              <a:rPr lang="en" sz="2200">
                <a:highlight>
                  <a:srgbClr val="FFFFFF"/>
                </a:highlight>
              </a:rPr>
              <a:t>.”  The responsibility of defining these terms rests solely with states.</a:t>
            </a:r>
            <a:endParaRPr sz="2200">
              <a:highlight>
                <a:srgbClr val="FFFFFF"/>
              </a:highlight>
            </a:endParaRPr>
          </a:p>
        </p:txBody>
      </p:sp>
      <p:sp>
        <p:nvSpPr>
          <p:cNvPr id="104" name="Google Shape;104;p19"/>
          <p:cNvSpPr txBox="1"/>
          <p:nvPr/>
        </p:nvSpPr>
        <p:spPr>
          <a:xfrm>
            <a:off x="558600" y="4317575"/>
            <a:ext cx="818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3"/>
              </a:rPr>
              <a:t>https://cte.ed.gov/legislation/perkins-v</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177650"/>
            <a:ext cx="8520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Workforce and Innovation Act (WIOA) </a:t>
            </a:r>
            <a:endParaRPr/>
          </a:p>
          <a:p>
            <a:pPr marL="0" lvl="0" indent="0" algn="l" rtl="0">
              <a:spcBef>
                <a:spcPts val="0"/>
              </a:spcBef>
              <a:spcAft>
                <a:spcPts val="0"/>
              </a:spcAft>
              <a:buNone/>
            </a:pPr>
            <a:r>
              <a:rPr lang="en"/>
              <a:t>Combined State Plan Draft 2024-2027</a:t>
            </a:r>
            <a:endParaRPr/>
          </a:p>
        </p:txBody>
      </p:sp>
      <p:sp>
        <p:nvSpPr>
          <p:cNvPr id="110" name="Google Shape;110;p20"/>
          <p:cNvSpPr txBox="1">
            <a:spLocks noGrp="1"/>
          </p:cNvSpPr>
          <p:nvPr>
            <p:ph type="body" idx="4294967295"/>
          </p:nvPr>
        </p:nvSpPr>
        <p:spPr>
          <a:xfrm>
            <a:off x="588900" y="1809850"/>
            <a:ext cx="7966200" cy="18399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2600">
                <a:highlight>
                  <a:srgbClr val="FFFFFF"/>
                </a:highlight>
              </a:rPr>
              <a:t>“Credential” or a form of the word is listed 143 times!</a:t>
            </a:r>
            <a:endParaRPr sz="2600">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2015350" y="1019775"/>
            <a:ext cx="5113300" cy="2854400"/>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2403</Words>
  <Application>Microsoft Office PowerPoint</Application>
  <PresentationFormat>On-screen Show (16:9)</PresentationFormat>
  <Paragraphs>216</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Roboto</vt:lpstr>
      <vt:lpstr>Calibri</vt:lpstr>
      <vt:lpstr>Merriweather</vt:lpstr>
      <vt:lpstr>Arial</vt:lpstr>
      <vt:lpstr>Paradigm</vt:lpstr>
      <vt:lpstr>Credentials of Value</vt:lpstr>
      <vt:lpstr>Today we will…</vt:lpstr>
      <vt:lpstr>Purpose, Goals,  and Progress</vt:lpstr>
      <vt:lpstr>LEARNS Executive Order </vt:lpstr>
      <vt:lpstr>LEARNS Act (SB294/Act237)</vt:lpstr>
      <vt:lpstr>H. R. 6585 [Report No. 118–337] To amend the Higher Education Act of 1965 to extend Federal Pell Grant eligibility to certain short-term workforce programs. </vt:lpstr>
      <vt:lpstr>Perkins V</vt:lpstr>
      <vt:lpstr>Workforce and Innovation Act (WIOA)  Combined State Plan Draft 2024-2027</vt:lpstr>
      <vt:lpstr>PowerPoint Presentation</vt:lpstr>
      <vt:lpstr>Credentials of Value  State Workgroup Goals</vt:lpstr>
      <vt:lpstr>Education and workforce stakeholders across sectors </vt:lpstr>
      <vt:lpstr>Outline of CoV Work Milestones to Date</vt:lpstr>
      <vt:lpstr>Connections to the  Governor’s Workforce Strategy</vt:lpstr>
      <vt:lpstr>Executive Order to Create the Governor’s  Workforce Cabinet &amp; Chief Workforce Officer</vt:lpstr>
      <vt:lpstr>Governor’s Workforce Strategy  Recommendation #2: </vt:lpstr>
      <vt:lpstr>What are considered “credentials”?</vt:lpstr>
      <vt:lpstr>ADHE  Credential Definition</vt:lpstr>
      <vt:lpstr>WIOA Credential Definition</vt:lpstr>
      <vt:lpstr>AR Perkins Plan Credential Definition</vt:lpstr>
      <vt:lpstr>National Skills Coalition Credential Definition</vt:lpstr>
      <vt:lpstr>Credential Engine Credential Definition</vt:lpstr>
      <vt:lpstr>Stackable Credential </vt:lpstr>
      <vt:lpstr>While a career pathway is designed to enable an individual to continue along predetermined educational sequences to achieve higher-level skills and competencies in an occupation or field, stackable credentials represent milestones along the pathway that provide validation to employers of an individual’s mastery of specific competencies.   Because these credentials provide evidence of skill attainment in areas aligned to industry needs, stackable credentials enable adult learners to pause their participation in a pathway while still realizing educational value and employment opportunity for the portion of the pathway that they completed.</vt:lpstr>
      <vt:lpstr>Stackable Certificates and Degrees  Example: UA Little Rock Cybersecurity</vt:lpstr>
      <vt:lpstr>PowerPoint Presentation</vt:lpstr>
      <vt:lpstr>PowerPoint Presentation</vt:lpstr>
      <vt:lpstr>H3 definitions vary across agencies. High-Wage High-Skill High-Demand</vt:lpstr>
      <vt:lpstr>ADHE  High-Demand High-Wage</vt:lpstr>
      <vt:lpstr>AR Perkins V High-Wage High-Skill High-Demand</vt:lpstr>
      <vt:lpstr>Recent AR CTE Audit High-Wage High-Skill High-Demand</vt:lpstr>
      <vt:lpstr>WIOA High-Wage High-Skill</vt:lpstr>
      <vt:lpstr>Current Local Area Workforce Board WIOA Self-Sufficiency Standard Definitions </vt:lpstr>
      <vt:lpstr>WIOA High-Demand</vt:lpstr>
      <vt:lpstr>DWS High-Skill</vt:lpstr>
      <vt:lpstr>PowerPoint Presentation</vt:lpstr>
      <vt:lpstr>CIP, SOC, and NAICS Codes</vt:lpstr>
      <vt:lpstr>CIP SOC Crosswalk</vt:lpstr>
      <vt:lpstr>PowerPoint Presentation</vt:lpstr>
      <vt:lpstr>Credential of Value Examples  From Other States</vt:lpstr>
      <vt:lpstr>Credentials of Value Additional Resources and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Credentials of Value</dc:title>
  <dc:creator>Nichole Abernathy (ADHE)</dc:creator>
  <cp:lastModifiedBy>Nichole Abernathy (ADHE)</cp:lastModifiedBy>
  <cp:revision>1</cp:revision>
  <dcterms:modified xsi:type="dcterms:W3CDTF">2024-03-25T17:59:53Z</dcterms:modified>
</cp:coreProperties>
</file>